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  <p:sldMasterId id="2147483686" r:id="rId3"/>
  </p:sldMasterIdLst>
  <p:notesMasterIdLst>
    <p:notesMasterId r:id="rId31"/>
  </p:notesMasterIdLst>
  <p:handoutMasterIdLst>
    <p:handoutMasterId r:id="rId32"/>
  </p:handoutMasterIdLst>
  <p:sldIdLst>
    <p:sldId id="281" r:id="rId4"/>
    <p:sldId id="256" r:id="rId5"/>
    <p:sldId id="264" r:id="rId6"/>
    <p:sldId id="262" r:id="rId7"/>
    <p:sldId id="266" r:id="rId8"/>
    <p:sldId id="268" r:id="rId9"/>
    <p:sldId id="267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82" r:id="rId30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C885FE9-7DB2-40BF-A77C-11B03DFE667D}">
          <p14:sldIdLst>
            <p14:sldId id="281"/>
          </p14:sldIdLst>
        </p14:section>
        <p14:section name="Kondisi dan Cabang" id="{F092D0A4-BF10-4049-934E-90E0549DD388}">
          <p14:sldIdLst>
            <p14:sldId id="256"/>
            <p14:sldId id="264"/>
            <p14:sldId id="262"/>
            <p14:sldId id="266"/>
            <p14:sldId id="268"/>
            <p14:sldId id="267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</p14:sldIdLst>
        </p14:section>
        <p14:section name="Perulangan" id="{FAF9D8CF-E290-4261-AEF2-CE8A6DA5616F}">
          <p14:sldIdLst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29" autoAdjust="0"/>
    <p:restoredTop sz="78674" autoAdjust="0"/>
  </p:normalViewPr>
  <p:slideViewPr>
    <p:cSldViewPr snapToGrid="0">
      <p:cViewPr varScale="1">
        <p:scale>
          <a:sx n="59" d="100"/>
          <a:sy n="59" d="100"/>
        </p:scale>
        <p:origin x="1380" y="4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1482"/>
    </p:cViewPr>
  </p:sorterViewPr>
  <p:notesViewPr>
    <p:cSldViewPr snapToGrid="0">
      <p:cViewPr varScale="1">
        <p:scale>
          <a:sx n="90" d="100"/>
          <a:sy n="90" d="100"/>
        </p:scale>
        <p:origin x="369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DD337-6DA0-443D-B66A-851E4657E454}" type="datetimeFigureOut">
              <a:rPr lang="id-ID" smtClean="0"/>
              <a:pPr/>
              <a:t>28/06/2019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866E5B-5AB9-40A0-ACF2-7BF32295F0B3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8506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BA3FA-A0AA-4211-8CAF-F15B104CC6F9}" type="datetimeFigureOut">
              <a:rPr lang="id-ID" smtClean="0"/>
              <a:pPr/>
              <a:t>28/06/2019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8818C-C5E6-444A-A9F7-917A97CA3904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7206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Fundamental Programming </a:t>
            </a:r>
            <a:r>
              <a:rPr lang="en-US" dirty="0" err="1" smtClean="0"/>
              <a:t>pada</a:t>
            </a:r>
            <a:r>
              <a:rPr lang="en-US" dirty="0" smtClean="0"/>
              <a:t> 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70394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Percabangan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bisa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perintah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="1" dirty="0" smtClean="0">
                <a:solidFill>
                  <a:schemeClr val="bg2">
                    <a:lumMod val="25000"/>
                  </a:schemeClr>
                </a:solidFill>
              </a:rPr>
              <a:t>IF….. ELSE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….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Perintah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setelah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ELSE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dilakukan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kondisi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FALSE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ke-1: 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u="none" baseline="0" dirty="0" smtClean="0"/>
              <a:t>Age = 17</a:t>
            </a:r>
          </a:p>
          <a:p>
            <a:r>
              <a:rPr lang="en-US" u="none" baseline="0" dirty="0" smtClean="0"/>
              <a:t>If (age&gt;18):</a:t>
            </a:r>
          </a:p>
          <a:p>
            <a:r>
              <a:rPr lang="en-US" u="none" baseline="0" dirty="0" smtClean="0"/>
              <a:t>     print (“you can enter”)</a:t>
            </a:r>
          </a:p>
          <a:p>
            <a:r>
              <a:rPr lang="en-US" u="none" baseline="0" dirty="0" smtClean="0"/>
              <a:t>Else:</a:t>
            </a:r>
          </a:p>
          <a:p>
            <a:r>
              <a:rPr lang="en-US" u="none" baseline="0" dirty="0" smtClean="0"/>
              <a:t>     print (“go see meat loaf”)</a:t>
            </a:r>
          </a:p>
          <a:p>
            <a:r>
              <a:rPr lang="en-US" u="none" baseline="0" dirty="0" smtClean="0"/>
              <a:t>print (“move on”)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Penjelasan</a:t>
            </a:r>
            <a:r>
              <a:rPr lang="en-US" u="none" baseline="0" dirty="0" smtClean="0"/>
              <a:t>:</a:t>
            </a:r>
          </a:p>
          <a:p>
            <a:r>
              <a:rPr lang="en-US" u="none" baseline="0" dirty="0" err="1" smtClean="0"/>
              <a:t>Diberikan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nilai</a:t>
            </a:r>
            <a:r>
              <a:rPr lang="en-US" u="none" baseline="0" dirty="0" smtClean="0"/>
              <a:t> age = 17</a:t>
            </a:r>
          </a:p>
          <a:p>
            <a:r>
              <a:rPr lang="en-US" u="none" baseline="0" dirty="0" err="1" smtClean="0"/>
              <a:t>Pada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kondisi</a:t>
            </a:r>
            <a:r>
              <a:rPr lang="en-US" u="none" baseline="0" dirty="0" smtClean="0"/>
              <a:t>: </a:t>
            </a:r>
            <a:r>
              <a:rPr lang="en-US" u="none" baseline="0" dirty="0" err="1" smtClean="0"/>
              <a:t>apakah</a:t>
            </a:r>
            <a:r>
              <a:rPr lang="en-US" u="none" baseline="0" dirty="0" smtClean="0"/>
              <a:t> (age &gt; 18) </a:t>
            </a:r>
            <a:r>
              <a:rPr lang="en-US" u="none" baseline="0" dirty="0" smtClean="0">
                <a:sym typeface="Wingdings" pitchFamily="2" charset="2"/>
              </a:rPr>
              <a:t> </a:t>
            </a:r>
            <a:r>
              <a:rPr lang="en-US" u="none" baseline="0" dirty="0" err="1" smtClean="0">
                <a:sym typeface="Wingdings" pitchFamily="2" charset="2"/>
              </a:rPr>
              <a:t>apakah</a:t>
            </a:r>
            <a:r>
              <a:rPr lang="en-US" u="none" baseline="0" dirty="0" smtClean="0">
                <a:sym typeface="Wingdings" pitchFamily="2" charset="2"/>
              </a:rPr>
              <a:t> (17 &gt; 18) ?</a:t>
            </a:r>
          </a:p>
          <a:p>
            <a:r>
              <a:rPr lang="en-US" u="none" baseline="0" dirty="0" err="1" smtClean="0">
                <a:sym typeface="Wingdings" pitchFamily="2" charset="2"/>
              </a:rPr>
              <a:t>Jawab</a:t>
            </a:r>
            <a:r>
              <a:rPr lang="en-US" u="none" baseline="0" dirty="0" smtClean="0">
                <a:sym typeface="Wingdings" pitchFamily="2" charset="2"/>
              </a:rPr>
              <a:t>: FALSE</a:t>
            </a:r>
          </a:p>
          <a:p>
            <a:r>
              <a:rPr lang="en-US" u="none" baseline="0" dirty="0" err="1" smtClean="0">
                <a:sym typeface="Wingdings" pitchFamily="2" charset="2"/>
              </a:rPr>
              <a:t>Maka</a:t>
            </a:r>
            <a:r>
              <a:rPr lang="en-US" u="none" baseline="0" dirty="0" smtClean="0">
                <a:sym typeface="Wingdings" pitchFamily="2" charset="2"/>
              </a:rPr>
              <a:t> yang </a:t>
            </a:r>
            <a:r>
              <a:rPr lang="en-US" u="none" baseline="0" dirty="0" err="1" smtClean="0">
                <a:sym typeface="Wingdings" pitchFamily="2" charset="2"/>
              </a:rPr>
              <a:t>dijalankan</a:t>
            </a:r>
            <a:r>
              <a:rPr lang="en-US" u="none" baseline="0" dirty="0" smtClean="0">
                <a:sym typeface="Wingdings" pitchFamily="2" charset="2"/>
              </a:rPr>
              <a:t> </a:t>
            </a:r>
            <a:r>
              <a:rPr lang="en-US" u="none" baseline="0" dirty="0" err="1" smtClean="0">
                <a:sym typeface="Wingdings" pitchFamily="2" charset="2"/>
              </a:rPr>
              <a:t>adalah</a:t>
            </a:r>
            <a:r>
              <a:rPr lang="en-US" u="none" baseline="0" dirty="0" smtClean="0">
                <a:sym typeface="Wingdings" pitchFamily="2" charset="2"/>
              </a:rPr>
              <a:t> </a:t>
            </a:r>
            <a:r>
              <a:rPr lang="en-US" u="none" baseline="0" dirty="0" err="1" smtClean="0">
                <a:sym typeface="Wingdings" pitchFamily="2" charset="2"/>
              </a:rPr>
              <a:t>pilihan</a:t>
            </a:r>
            <a:r>
              <a:rPr lang="en-US" u="none" baseline="0" dirty="0" smtClean="0">
                <a:sym typeface="Wingdings" pitchFamily="2" charset="2"/>
              </a:rPr>
              <a:t> </a:t>
            </a:r>
            <a:r>
              <a:rPr lang="en-US" u="none" baseline="0" dirty="0" err="1" smtClean="0">
                <a:sym typeface="Wingdings" pitchFamily="2" charset="2"/>
              </a:rPr>
              <a:t>setelah</a:t>
            </a:r>
            <a:r>
              <a:rPr lang="en-US" u="none" baseline="0" dirty="0" smtClean="0">
                <a:sym typeface="Wingdings" pitchFamily="2" charset="2"/>
              </a:rPr>
              <a:t> ELSE </a:t>
            </a:r>
            <a:r>
              <a:rPr lang="en-US" u="none" baseline="0" dirty="0" err="1" smtClean="0">
                <a:sym typeface="Wingdings" pitchFamily="2" charset="2"/>
              </a:rPr>
              <a:t>yaitu</a:t>
            </a:r>
            <a:r>
              <a:rPr lang="en-US" u="none" baseline="0" dirty="0" smtClean="0">
                <a:sym typeface="Wingdings" pitchFamily="2" charset="2"/>
              </a:rPr>
              <a:t> print (“go see meat loaf”)</a:t>
            </a:r>
          </a:p>
          <a:p>
            <a:r>
              <a:rPr lang="en-US" u="none" baseline="0" dirty="0" err="1" smtClean="0"/>
              <a:t>Kemudian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dijalankan</a:t>
            </a:r>
            <a:r>
              <a:rPr lang="en-US" u="none" baseline="0" dirty="0" smtClean="0"/>
              <a:t> print (“move on”)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none" baseline="0" dirty="0" smtClean="0">
              <a:sym typeface="Wingdings" pitchFamily="2" charset="2"/>
            </a:endParaRPr>
          </a:p>
          <a:p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Percabangan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bisa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perintah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="1" dirty="0" smtClean="0">
                <a:solidFill>
                  <a:schemeClr val="bg2">
                    <a:lumMod val="25000"/>
                  </a:schemeClr>
                </a:solidFill>
              </a:rPr>
              <a:t>IF….. ELSE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….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Perintah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setelah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ELSE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dilakukan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kondisi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FALSE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ke-2: 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u="none" baseline="0" dirty="0" smtClean="0"/>
              <a:t>Age = 19</a:t>
            </a:r>
          </a:p>
          <a:p>
            <a:r>
              <a:rPr lang="en-US" u="none" baseline="0" dirty="0" smtClean="0"/>
              <a:t>If (age&gt;18):</a:t>
            </a:r>
          </a:p>
          <a:p>
            <a:r>
              <a:rPr lang="en-US" u="none" baseline="0" dirty="0" smtClean="0"/>
              <a:t>     print (“you can enter”)</a:t>
            </a:r>
          </a:p>
          <a:p>
            <a:r>
              <a:rPr lang="en-US" u="none" baseline="0" dirty="0" smtClean="0"/>
              <a:t>Else:</a:t>
            </a:r>
          </a:p>
          <a:p>
            <a:r>
              <a:rPr lang="en-US" u="none" baseline="0" dirty="0" smtClean="0"/>
              <a:t>     print (“go see meat loaf”)</a:t>
            </a:r>
          </a:p>
          <a:p>
            <a:r>
              <a:rPr lang="en-US" u="none" baseline="0" dirty="0" smtClean="0"/>
              <a:t>print (“move on”)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Penjelasan</a:t>
            </a:r>
            <a:r>
              <a:rPr lang="en-US" u="none" baseline="0" dirty="0" smtClean="0"/>
              <a:t>:</a:t>
            </a:r>
          </a:p>
          <a:p>
            <a:r>
              <a:rPr lang="en-US" u="none" baseline="0" dirty="0" err="1" smtClean="0"/>
              <a:t>Diberikan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nilai</a:t>
            </a:r>
            <a:r>
              <a:rPr lang="en-US" u="none" baseline="0" dirty="0" smtClean="0"/>
              <a:t> age = 19</a:t>
            </a:r>
          </a:p>
          <a:p>
            <a:r>
              <a:rPr lang="en-US" u="none" baseline="0" dirty="0" err="1" smtClean="0"/>
              <a:t>Pada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kondisi</a:t>
            </a:r>
            <a:r>
              <a:rPr lang="en-US" u="none" baseline="0" dirty="0" smtClean="0"/>
              <a:t>: </a:t>
            </a:r>
            <a:r>
              <a:rPr lang="en-US" u="none" baseline="0" dirty="0" err="1" smtClean="0"/>
              <a:t>apakah</a:t>
            </a:r>
            <a:r>
              <a:rPr lang="en-US" u="none" baseline="0" dirty="0" smtClean="0"/>
              <a:t> (age &gt; 18) </a:t>
            </a:r>
            <a:r>
              <a:rPr lang="en-US" u="none" baseline="0" dirty="0" smtClean="0">
                <a:sym typeface="Wingdings" pitchFamily="2" charset="2"/>
              </a:rPr>
              <a:t> </a:t>
            </a:r>
            <a:r>
              <a:rPr lang="en-US" u="none" baseline="0" dirty="0" err="1" smtClean="0">
                <a:sym typeface="Wingdings" pitchFamily="2" charset="2"/>
              </a:rPr>
              <a:t>apakah</a:t>
            </a:r>
            <a:r>
              <a:rPr lang="en-US" u="none" baseline="0" dirty="0" smtClean="0">
                <a:sym typeface="Wingdings" pitchFamily="2" charset="2"/>
              </a:rPr>
              <a:t> (19 &gt; 18) ?</a:t>
            </a:r>
          </a:p>
          <a:p>
            <a:r>
              <a:rPr lang="en-US" u="none" baseline="0" dirty="0" err="1" smtClean="0">
                <a:sym typeface="Wingdings" pitchFamily="2" charset="2"/>
              </a:rPr>
              <a:t>Jawab</a:t>
            </a:r>
            <a:r>
              <a:rPr lang="en-US" u="none" baseline="0" dirty="0" smtClean="0">
                <a:sym typeface="Wingdings" pitchFamily="2" charset="2"/>
              </a:rPr>
              <a:t>: TRUE</a:t>
            </a:r>
          </a:p>
          <a:p>
            <a:r>
              <a:rPr lang="en-US" u="none" baseline="0" dirty="0" err="1" smtClean="0">
                <a:sym typeface="Wingdings" pitchFamily="2" charset="2"/>
              </a:rPr>
              <a:t>Maka</a:t>
            </a:r>
            <a:r>
              <a:rPr lang="en-US" u="none" baseline="0" dirty="0" smtClean="0">
                <a:sym typeface="Wingdings" pitchFamily="2" charset="2"/>
              </a:rPr>
              <a:t> yang </a:t>
            </a:r>
            <a:r>
              <a:rPr lang="en-US" u="none" baseline="0" dirty="0" err="1" smtClean="0">
                <a:sym typeface="Wingdings" pitchFamily="2" charset="2"/>
              </a:rPr>
              <a:t>dijalankan</a:t>
            </a:r>
            <a:r>
              <a:rPr lang="en-US" u="none" baseline="0" dirty="0" smtClean="0">
                <a:sym typeface="Wingdings" pitchFamily="2" charset="2"/>
              </a:rPr>
              <a:t> </a:t>
            </a:r>
            <a:r>
              <a:rPr lang="en-US" u="none" baseline="0" dirty="0" err="1" smtClean="0">
                <a:sym typeface="Wingdings" pitchFamily="2" charset="2"/>
              </a:rPr>
              <a:t>adalah</a:t>
            </a:r>
            <a:r>
              <a:rPr lang="en-US" u="none" baseline="0" dirty="0" smtClean="0">
                <a:sym typeface="Wingdings" pitchFamily="2" charset="2"/>
              </a:rPr>
              <a:t> </a:t>
            </a:r>
            <a:r>
              <a:rPr lang="en-US" u="none" baseline="0" dirty="0" err="1" smtClean="0">
                <a:sym typeface="Wingdings" pitchFamily="2" charset="2"/>
              </a:rPr>
              <a:t>pilihan</a:t>
            </a:r>
            <a:r>
              <a:rPr lang="en-US" u="none" baseline="0" dirty="0" smtClean="0">
                <a:sym typeface="Wingdings" pitchFamily="2" charset="2"/>
              </a:rPr>
              <a:t> </a:t>
            </a:r>
            <a:r>
              <a:rPr lang="en-US" u="none" baseline="0" dirty="0" err="1" smtClean="0">
                <a:sym typeface="Wingdings" pitchFamily="2" charset="2"/>
              </a:rPr>
              <a:t>sebelum</a:t>
            </a:r>
            <a:r>
              <a:rPr lang="en-US" u="none" baseline="0" dirty="0" smtClean="0">
                <a:sym typeface="Wingdings" pitchFamily="2" charset="2"/>
              </a:rPr>
              <a:t> ELSE </a:t>
            </a:r>
            <a:r>
              <a:rPr lang="en-US" u="none" baseline="0" dirty="0" err="1" smtClean="0">
                <a:sym typeface="Wingdings" pitchFamily="2" charset="2"/>
              </a:rPr>
              <a:t>yaitu</a:t>
            </a:r>
            <a:r>
              <a:rPr lang="en-US" u="none" baseline="0" dirty="0" smtClean="0">
                <a:sym typeface="Wingdings" pitchFamily="2" charset="2"/>
              </a:rPr>
              <a:t> print (“you can enter”)</a:t>
            </a:r>
          </a:p>
          <a:p>
            <a:r>
              <a:rPr lang="en-US" u="none" baseline="0" dirty="0" err="1" smtClean="0"/>
              <a:t>Kemudian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dijalankan</a:t>
            </a:r>
            <a:r>
              <a:rPr lang="en-US" u="none" baseline="0" dirty="0" smtClean="0"/>
              <a:t> print (“move on”)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none" baseline="0" dirty="0" smtClean="0">
              <a:sym typeface="Wingdings" pitchFamily="2" charset="2"/>
            </a:endParaRPr>
          </a:p>
          <a:p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Percabangan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bisa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perintah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="1" dirty="0" smtClean="0">
                <a:solidFill>
                  <a:schemeClr val="bg2">
                    <a:lumMod val="25000"/>
                  </a:schemeClr>
                </a:solidFill>
              </a:rPr>
              <a:t>IF….. ELSEIF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….</a:t>
            </a:r>
            <a:r>
              <a:rPr lang="en-US" sz="1200" b="1" dirty="0" smtClean="0">
                <a:solidFill>
                  <a:schemeClr val="bg2">
                    <a:lumMod val="25000"/>
                  </a:schemeClr>
                </a:solidFill>
              </a:rPr>
              <a:t>ELSE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….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Perintah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ini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memberikan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lebih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1 (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satu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)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kondisi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diseleksi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ke-1: </a:t>
            </a:r>
          </a:p>
          <a:p>
            <a:endParaRPr lang="en-US" u="none" baseline="0" dirty="0" smtClean="0"/>
          </a:p>
          <a:p>
            <a:r>
              <a:rPr lang="en-US" u="none" baseline="0" dirty="0" smtClean="0"/>
              <a:t>Age = 18</a:t>
            </a:r>
          </a:p>
          <a:p>
            <a:r>
              <a:rPr lang="en-US" u="none" baseline="0" dirty="0" smtClean="0"/>
              <a:t>If (age&gt;18):</a:t>
            </a:r>
          </a:p>
          <a:p>
            <a:r>
              <a:rPr lang="en-US" u="none" baseline="0" dirty="0" smtClean="0"/>
              <a:t>     print (“you can enter”)</a:t>
            </a:r>
          </a:p>
          <a:p>
            <a:r>
              <a:rPr lang="en-US" u="none" baseline="0" dirty="0" err="1" smtClean="0"/>
              <a:t>Elseif</a:t>
            </a:r>
            <a:r>
              <a:rPr lang="en-US" u="none" baseline="0" dirty="0" smtClean="0"/>
              <a:t> (age ==18):</a:t>
            </a:r>
          </a:p>
          <a:p>
            <a:r>
              <a:rPr lang="en-US" u="none" baseline="0" dirty="0" smtClean="0"/>
              <a:t>     print (“go see Pink Floyd”)</a:t>
            </a:r>
          </a:p>
          <a:p>
            <a:r>
              <a:rPr lang="en-US" u="none" baseline="0" dirty="0" smtClean="0"/>
              <a:t>Else:</a:t>
            </a:r>
          </a:p>
          <a:p>
            <a:r>
              <a:rPr lang="en-US" u="none" baseline="0" dirty="0" smtClean="0"/>
              <a:t>     print (“go see meat loaf”)</a:t>
            </a:r>
          </a:p>
          <a:p>
            <a:r>
              <a:rPr lang="en-US" u="none" baseline="0" dirty="0" smtClean="0"/>
              <a:t>print (“move on”)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Penjelasan</a:t>
            </a:r>
            <a:r>
              <a:rPr lang="en-US" u="none" baseline="0" dirty="0" smtClean="0"/>
              <a:t>:</a:t>
            </a:r>
          </a:p>
          <a:p>
            <a:r>
              <a:rPr lang="en-US" u="none" baseline="0" dirty="0" err="1" smtClean="0"/>
              <a:t>Diberikan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nilai</a:t>
            </a:r>
            <a:r>
              <a:rPr lang="en-US" u="none" baseline="0" dirty="0" smtClean="0"/>
              <a:t> age = 18</a:t>
            </a:r>
          </a:p>
          <a:p>
            <a:r>
              <a:rPr lang="en-US" u="none" baseline="0" dirty="0" err="1" smtClean="0"/>
              <a:t>Pada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kondisi</a:t>
            </a:r>
            <a:r>
              <a:rPr lang="en-US" u="none" baseline="0" dirty="0" smtClean="0"/>
              <a:t>: </a:t>
            </a:r>
            <a:r>
              <a:rPr lang="en-US" u="none" baseline="0" dirty="0" err="1" smtClean="0"/>
              <a:t>apakah</a:t>
            </a:r>
            <a:r>
              <a:rPr lang="en-US" u="none" baseline="0" dirty="0" smtClean="0"/>
              <a:t> (age &gt; 18) </a:t>
            </a:r>
            <a:r>
              <a:rPr lang="en-US" u="none" baseline="0" dirty="0" smtClean="0">
                <a:sym typeface="Wingdings" pitchFamily="2" charset="2"/>
              </a:rPr>
              <a:t> </a:t>
            </a:r>
            <a:r>
              <a:rPr lang="en-US" u="none" baseline="0" dirty="0" err="1" smtClean="0">
                <a:sym typeface="Wingdings" pitchFamily="2" charset="2"/>
              </a:rPr>
              <a:t>apakah</a:t>
            </a:r>
            <a:r>
              <a:rPr lang="en-US" u="none" baseline="0" dirty="0" smtClean="0">
                <a:sym typeface="Wingdings" pitchFamily="2" charset="2"/>
              </a:rPr>
              <a:t> (18 &gt; 18) ?</a:t>
            </a:r>
          </a:p>
          <a:p>
            <a:r>
              <a:rPr lang="en-US" u="none" baseline="0" dirty="0" err="1" smtClean="0">
                <a:sym typeface="Wingdings" pitchFamily="2" charset="2"/>
              </a:rPr>
              <a:t>Jawab</a:t>
            </a:r>
            <a:r>
              <a:rPr lang="en-US" u="none" baseline="0" dirty="0" smtClean="0">
                <a:sym typeface="Wingdings" pitchFamily="2" charset="2"/>
              </a:rPr>
              <a:t>: FALSE</a:t>
            </a:r>
          </a:p>
          <a:p>
            <a:r>
              <a:rPr lang="en-US" u="none" baseline="0" dirty="0" err="1" smtClean="0">
                <a:sym typeface="Wingdings" pitchFamily="2" charset="2"/>
              </a:rPr>
              <a:t>Maka</a:t>
            </a:r>
            <a:r>
              <a:rPr lang="en-US" u="none" baseline="0" dirty="0" smtClean="0">
                <a:sym typeface="Wingdings" pitchFamily="2" charset="2"/>
              </a:rPr>
              <a:t> </a:t>
            </a:r>
            <a:r>
              <a:rPr lang="en-US" u="none" baseline="0" dirty="0" err="1" smtClean="0">
                <a:sym typeface="Wingdings" pitchFamily="2" charset="2"/>
              </a:rPr>
              <a:t>lakukan</a:t>
            </a:r>
            <a:r>
              <a:rPr lang="en-US" u="none" baseline="0" dirty="0" smtClean="0">
                <a:sym typeface="Wingdings" pitchFamily="2" charset="2"/>
              </a:rPr>
              <a:t> </a:t>
            </a:r>
            <a:r>
              <a:rPr lang="en-US" u="none" baseline="0" dirty="0" err="1" smtClean="0">
                <a:sym typeface="Wingdings" pitchFamily="2" charset="2"/>
              </a:rPr>
              <a:t>seleksi</a:t>
            </a:r>
            <a:r>
              <a:rPr lang="en-US" u="none" baseline="0" dirty="0" smtClean="0">
                <a:sym typeface="Wingdings" pitchFamily="2" charset="2"/>
              </a:rPr>
              <a:t> </a:t>
            </a:r>
            <a:r>
              <a:rPr lang="en-US" u="none" baseline="0" dirty="0" err="1" smtClean="0">
                <a:sym typeface="Wingdings" pitchFamily="2" charset="2"/>
              </a:rPr>
              <a:t>pada</a:t>
            </a:r>
            <a:r>
              <a:rPr lang="en-US" u="none" baseline="0" dirty="0" smtClean="0">
                <a:sym typeface="Wingdings" pitchFamily="2" charset="2"/>
              </a:rPr>
              <a:t> </a:t>
            </a:r>
            <a:r>
              <a:rPr lang="en-US" u="none" baseline="0" dirty="0" err="1" smtClean="0">
                <a:sym typeface="Wingdings" pitchFamily="2" charset="2"/>
              </a:rPr>
              <a:t>kondisi</a:t>
            </a:r>
            <a:r>
              <a:rPr lang="en-US" u="none" baseline="0" dirty="0" smtClean="0">
                <a:sym typeface="Wingdings" pitchFamily="2" charset="2"/>
              </a:rPr>
              <a:t> </a:t>
            </a:r>
            <a:r>
              <a:rPr lang="en-US" u="none" baseline="0" dirty="0" err="1" smtClean="0">
                <a:sym typeface="Wingdings" pitchFamily="2" charset="2"/>
              </a:rPr>
              <a:t>kedua</a:t>
            </a:r>
            <a:r>
              <a:rPr lang="en-US" u="none" baseline="0" dirty="0" smtClean="0">
                <a:sym typeface="Wingdings" pitchFamily="2" charset="2"/>
              </a:rPr>
              <a:t> </a:t>
            </a:r>
            <a:r>
              <a:rPr lang="en-US" u="none" baseline="0" dirty="0" err="1" smtClean="0">
                <a:sym typeface="Wingdings" pitchFamily="2" charset="2"/>
              </a:rPr>
              <a:t>pada</a:t>
            </a:r>
            <a:r>
              <a:rPr lang="en-US" u="none" baseline="0" dirty="0" smtClean="0">
                <a:sym typeface="Wingdings" pitchFamily="2" charset="2"/>
              </a:rPr>
              <a:t> </a:t>
            </a:r>
            <a:r>
              <a:rPr lang="en-US" u="none" baseline="0" dirty="0" err="1" smtClean="0">
                <a:sym typeface="Wingdings" pitchFamily="2" charset="2"/>
              </a:rPr>
              <a:t>perintah</a:t>
            </a:r>
            <a:r>
              <a:rPr lang="en-US" u="none" baseline="0" dirty="0" smtClean="0">
                <a:sym typeface="Wingdings" pitchFamily="2" charset="2"/>
              </a:rPr>
              <a:t> ELSEIF</a:t>
            </a:r>
          </a:p>
          <a:p>
            <a:r>
              <a:rPr lang="en-US" u="none" baseline="0" dirty="0" err="1" smtClean="0">
                <a:sym typeface="Wingdings" pitchFamily="2" charset="2"/>
              </a:rPr>
              <a:t>Apakah</a:t>
            </a:r>
            <a:r>
              <a:rPr lang="en-US" u="none" baseline="0" dirty="0" smtClean="0">
                <a:sym typeface="Wingdings" pitchFamily="2" charset="2"/>
              </a:rPr>
              <a:t> (age ==18)  18 = 18?</a:t>
            </a:r>
          </a:p>
          <a:p>
            <a:r>
              <a:rPr lang="en-US" u="none" baseline="0" dirty="0" err="1" smtClean="0">
                <a:sym typeface="Wingdings" pitchFamily="2" charset="2"/>
              </a:rPr>
              <a:t>Jawab</a:t>
            </a:r>
            <a:r>
              <a:rPr lang="en-US" u="none" baseline="0" dirty="0" smtClean="0">
                <a:sym typeface="Wingdings" pitchFamily="2" charset="2"/>
              </a:rPr>
              <a:t>: TRUE</a:t>
            </a:r>
          </a:p>
          <a:p>
            <a:r>
              <a:rPr lang="en-US" u="none" baseline="0" dirty="0" err="1" smtClean="0">
                <a:sym typeface="Wingdings" pitchFamily="2" charset="2"/>
              </a:rPr>
              <a:t>Maka</a:t>
            </a:r>
            <a:r>
              <a:rPr lang="en-US" u="none" baseline="0" dirty="0" smtClean="0">
                <a:sym typeface="Wingdings" pitchFamily="2" charset="2"/>
              </a:rPr>
              <a:t> yang </a:t>
            </a:r>
            <a:r>
              <a:rPr lang="en-US" u="none" baseline="0" dirty="0" err="1" smtClean="0">
                <a:sym typeface="Wingdings" pitchFamily="2" charset="2"/>
              </a:rPr>
              <a:t>dijalankan</a:t>
            </a:r>
            <a:r>
              <a:rPr lang="en-US" u="none" baseline="0" dirty="0" smtClean="0">
                <a:sym typeface="Wingdings" pitchFamily="2" charset="2"/>
              </a:rPr>
              <a:t> </a:t>
            </a:r>
            <a:r>
              <a:rPr lang="en-US" u="none" baseline="0" dirty="0" err="1" smtClean="0">
                <a:sym typeface="Wingdings" pitchFamily="2" charset="2"/>
              </a:rPr>
              <a:t>adalah</a:t>
            </a:r>
            <a:r>
              <a:rPr lang="en-US" u="none" baseline="0" dirty="0" smtClean="0">
                <a:sym typeface="Wingdings" pitchFamily="2" charset="2"/>
              </a:rPr>
              <a:t> </a:t>
            </a:r>
            <a:r>
              <a:rPr lang="en-US" u="none" baseline="0" dirty="0" err="1" smtClean="0">
                <a:sym typeface="Wingdings" pitchFamily="2" charset="2"/>
              </a:rPr>
              <a:t>pilihan</a:t>
            </a:r>
            <a:r>
              <a:rPr lang="en-US" u="none" baseline="0" dirty="0" smtClean="0">
                <a:sym typeface="Wingdings" pitchFamily="2" charset="2"/>
              </a:rPr>
              <a:t> </a:t>
            </a:r>
            <a:r>
              <a:rPr lang="en-US" u="none" baseline="0" dirty="0" err="1" smtClean="0">
                <a:sym typeface="Wingdings" pitchFamily="2" charset="2"/>
              </a:rPr>
              <a:t>setelah</a:t>
            </a:r>
            <a:r>
              <a:rPr lang="en-US" u="none" baseline="0" dirty="0" smtClean="0">
                <a:sym typeface="Wingdings" pitchFamily="2" charset="2"/>
              </a:rPr>
              <a:t> ELSEIF </a:t>
            </a:r>
            <a:r>
              <a:rPr lang="en-US" u="none" baseline="0" dirty="0" err="1" smtClean="0">
                <a:sym typeface="Wingdings" pitchFamily="2" charset="2"/>
              </a:rPr>
              <a:t>yaitu</a:t>
            </a:r>
            <a:r>
              <a:rPr lang="en-US" u="none" baseline="0" dirty="0" smtClean="0">
                <a:sym typeface="Wingdings" pitchFamily="2" charset="2"/>
              </a:rPr>
              <a:t> print (“go see Pink Floyd”)</a:t>
            </a:r>
          </a:p>
          <a:p>
            <a:r>
              <a:rPr lang="en-US" u="none" baseline="0" dirty="0" err="1" smtClean="0"/>
              <a:t>Kemudian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dijalankan</a:t>
            </a:r>
            <a:r>
              <a:rPr lang="en-US" u="none" baseline="0" dirty="0" smtClean="0"/>
              <a:t> print (“move on”)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Bagian</a:t>
            </a:r>
            <a:r>
              <a:rPr lang="en-US" dirty="0" smtClean="0"/>
              <a:t> 3</a:t>
            </a:r>
            <a:endParaRPr lang="en-US" dirty="0"/>
          </a:p>
          <a:p>
            <a:r>
              <a:rPr lang="en-US" dirty="0" smtClean="0"/>
              <a:t>Operator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Logika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00699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Tabel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logika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OR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Penjelasan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A (false) OR B (false),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hasilnya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FALSE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A (false) OR B (true),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hasilnya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TRUE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A (true) OR B (false),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hasilnya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TRUE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A (true) OR B (true),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hasilnya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TRUE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operator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logika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OR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baseline="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Penjelasan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salah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satu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kondisi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IF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bernilai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TRUE,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menjalankan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perintah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sebelum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ELSE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kedua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kondisi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IF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bernilai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FALSE,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menjalankan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perintah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setelah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ELSE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Tabel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logika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AND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Penjelasan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A (false) AND B (false),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hasilnya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FALSE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A (false) AND B (true),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hasilnya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FALSE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A (true) AND B (false),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hasilnya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FALSE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A (true) AND B (true),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hasilnya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TRUE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operator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logika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AND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baseline="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Penjelasan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kedua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kondisi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IF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bernilai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TRUE,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menjalankan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perintah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print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salah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satu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kondisi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IF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bernilai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TRUE/FALSE,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keluar</a:t>
            </a:r>
            <a:r>
              <a:rPr lang="en-US" sz="1200" baseline="0" smtClean="0">
                <a:solidFill>
                  <a:schemeClr val="bg2">
                    <a:lumMod val="25000"/>
                  </a:schemeClr>
                </a:solidFill>
              </a:rPr>
              <a:t> program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Fundamental Programming </a:t>
            </a:r>
            <a:r>
              <a:rPr lang="en-US" dirty="0" err="1" smtClean="0"/>
              <a:t>pada</a:t>
            </a:r>
            <a:r>
              <a:rPr lang="en-US" dirty="0" smtClean="0"/>
              <a:t> 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958346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Bagian</a:t>
            </a:r>
            <a:r>
              <a:rPr lang="en-US" dirty="0" smtClean="0"/>
              <a:t> 1</a:t>
            </a:r>
            <a:endParaRPr lang="en-US" dirty="0"/>
          </a:p>
          <a:p>
            <a:r>
              <a:rPr lang="en-US" dirty="0" err="1" smtClean="0"/>
              <a:t>Fungsi</a:t>
            </a:r>
            <a:r>
              <a:rPr lang="en-US" dirty="0" smtClean="0"/>
              <a:t> range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15357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Bagian</a:t>
            </a:r>
            <a:r>
              <a:rPr lang="en-US" dirty="0" smtClean="0"/>
              <a:t> 1</a:t>
            </a:r>
            <a:endParaRPr lang="en-US" dirty="0"/>
          </a:p>
          <a:p>
            <a:r>
              <a:rPr lang="en-US" dirty="0" smtClean="0"/>
              <a:t>Operator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Perbandingan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00699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u="sng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Fungsi</a:t>
            </a:r>
            <a:r>
              <a:rPr kumimoji="0" lang="en-US" sz="1200" i="0" u="sng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“</a:t>
            </a:r>
            <a:r>
              <a:rPr kumimoji="0" lang="en-US" sz="12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Range</a:t>
            </a:r>
            <a:r>
              <a:rPr kumimoji="0" lang="en-US" sz="1200" i="0" u="sng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”</a:t>
            </a:r>
            <a:endParaRPr kumimoji="0" lang="en-US" sz="1200" i="0" u="sng" strike="noStrike" kern="1200" cap="none" spc="0" normalizeH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menghasilkan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deret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angka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seperti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list)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sesuai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kondisi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batas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bawah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batas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atas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diberikan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Bentuk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Umumnya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Range (N)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Akan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menghasilkan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deret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angka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(list)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mulai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dari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0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sampai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(N-1)</a:t>
            </a:r>
            <a:endParaRPr kumimoji="0" lang="id-ID" sz="11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376309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baseline="0" dirty="0" err="1" smtClean="0"/>
              <a:t>Contoh</a:t>
            </a:r>
            <a:r>
              <a:rPr lang="en-US" u="none" baseline="0" dirty="0" smtClean="0"/>
              <a:t> ke-1 </a:t>
            </a:r>
            <a:r>
              <a:rPr lang="en-US" u="none" baseline="0" dirty="0" err="1" smtClean="0"/>
              <a:t>fungsi</a:t>
            </a:r>
            <a:r>
              <a:rPr lang="en-US" u="none" baseline="0" dirty="0" smtClean="0"/>
              <a:t> Range:</a:t>
            </a:r>
          </a:p>
          <a:p>
            <a:endParaRPr lang="en-US" u="none" baseline="0" dirty="0" smtClean="0"/>
          </a:p>
          <a:p>
            <a:r>
              <a:rPr lang="en-US" u="none" baseline="0" dirty="0" smtClean="0"/>
              <a:t>Range (3), </a:t>
            </a:r>
            <a:r>
              <a:rPr lang="en-US" u="none" baseline="0" dirty="0" err="1" smtClean="0"/>
              <a:t>artinya</a:t>
            </a:r>
            <a:r>
              <a:rPr lang="en-US" u="none" baseline="0" dirty="0" smtClean="0"/>
              <a:t> N= 3</a:t>
            </a:r>
          </a:p>
          <a:p>
            <a:r>
              <a:rPr lang="en-US" u="none" baseline="0" dirty="0" err="1" smtClean="0"/>
              <a:t>Maka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deret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angka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mulai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dari</a:t>
            </a:r>
            <a:r>
              <a:rPr lang="en-US" u="none" baseline="0" dirty="0" smtClean="0"/>
              <a:t>: 0 </a:t>
            </a:r>
            <a:r>
              <a:rPr lang="en-US" u="none" baseline="0" dirty="0" err="1" smtClean="0"/>
              <a:t>sampai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dengan</a:t>
            </a:r>
            <a:r>
              <a:rPr lang="en-US" u="none" baseline="0" dirty="0" smtClean="0"/>
              <a:t> (N-1)</a:t>
            </a:r>
          </a:p>
          <a:p>
            <a:r>
              <a:rPr lang="en-US" u="none" baseline="0" dirty="0" err="1" smtClean="0"/>
              <a:t>Deret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adalah</a:t>
            </a:r>
            <a:r>
              <a:rPr lang="en-US" u="none" baseline="0" dirty="0" smtClean="0"/>
              <a:t>: [0, 1, 2] </a:t>
            </a:r>
            <a:r>
              <a:rPr lang="en-US" u="none" baseline="0" dirty="0" smtClean="0">
                <a:sym typeface="Wingdings" pitchFamily="2" charset="2"/>
              </a:rPr>
              <a:t> 2 </a:t>
            </a:r>
            <a:r>
              <a:rPr lang="en-US" u="none" baseline="0" dirty="0" err="1" smtClean="0">
                <a:sym typeface="Wingdings" pitchFamily="2" charset="2"/>
              </a:rPr>
              <a:t>didapatkan</a:t>
            </a:r>
            <a:r>
              <a:rPr lang="en-US" u="none" baseline="0" dirty="0" smtClean="0">
                <a:sym typeface="Wingdings" pitchFamily="2" charset="2"/>
              </a:rPr>
              <a:t> </a:t>
            </a:r>
            <a:r>
              <a:rPr lang="en-US" u="none" baseline="0" dirty="0" err="1" smtClean="0">
                <a:sym typeface="Wingdings" pitchFamily="2" charset="2"/>
              </a:rPr>
              <a:t>dari</a:t>
            </a:r>
            <a:r>
              <a:rPr lang="en-US" u="none" baseline="0" dirty="0" smtClean="0">
                <a:sym typeface="Wingdings" pitchFamily="2" charset="2"/>
              </a:rPr>
              <a:t> (3-1)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156040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Bagian</a:t>
            </a:r>
            <a:r>
              <a:rPr lang="en-US" dirty="0" smtClean="0"/>
              <a:t> 2</a:t>
            </a:r>
            <a:endParaRPr lang="en-US" dirty="0"/>
          </a:p>
          <a:p>
            <a:r>
              <a:rPr lang="en-US" dirty="0" err="1" smtClean="0"/>
              <a:t>Perulangan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FOR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489990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baseline="0" dirty="0" err="1" smtClean="0"/>
              <a:t>Perulangan</a:t>
            </a:r>
            <a:r>
              <a:rPr lang="en-US" u="sng" baseline="0" dirty="0" smtClean="0"/>
              <a:t> </a:t>
            </a:r>
            <a:r>
              <a:rPr lang="en-US" u="sng" baseline="0" dirty="0" err="1" smtClean="0"/>
              <a:t>dengan</a:t>
            </a:r>
            <a:r>
              <a:rPr lang="en-US" u="sng" baseline="0" dirty="0" smtClean="0"/>
              <a:t> FOR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Bentuk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umum</a:t>
            </a:r>
            <a:r>
              <a:rPr lang="en-US" u="none" baseline="0" dirty="0" smtClean="0"/>
              <a:t>:</a:t>
            </a:r>
          </a:p>
          <a:p>
            <a:r>
              <a:rPr lang="en-US" u="none" baseline="0" dirty="0" smtClean="0"/>
              <a:t>FOR … IN …</a:t>
            </a:r>
          </a:p>
          <a:p>
            <a:endParaRPr lang="en-US" u="none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akan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menganti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5 (lima)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kotak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berwarna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kotak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berwarna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putih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saja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kumimoji="0" lang="id-ID" sz="11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Perintahnya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adalah</a:t>
            </a:r>
            <a:r>
              <a:rPr lang="en-US" u="none" baseline="0" dirty="0" smtClean="0"/>
              <a:t>:</a:t>
            </a:r>
          </a:p>
          <a:p>
            <a:endParaRPr lang="en-US" u="none" baseline="0" dirty="0" smtClean="0"/>
          </a:p>
          <a:p>
            <a:r>
              <a:rPr lang="en-US" u="none" baseline="0" dirty="0" smtClean="0"/>
              <a:t>squares = [“red”, “yellow”, “green”, “purple”, “blue”]</a:t>
            </a:r>
          </a:p>
          <a:p>
            <a:endParaRPr lang="en-US" u="none" baseline="0" dirty="0" smtClean="0"/>
          </a:p>
          <a:p>
            <a:r>
              <a:rPr lang="en-US" u="none" baseline="0" dirty="0" smtClean="0"/>
              <a:t>For </a:t>
            </a:r>
            <a:r>
              <a:rPr lang="en-US" u="none" baseline="0" dirty="0" err="1" smtClean="0"/>
              <a:t>i</a:t>
            </a:r>
            <a:r>
              <a:rPr lang="en-US" u="none" baseline="0" dirty="0" smtClean="0"/>
              <a:t> in range (0, 5):</a:t>
            </a:r>
          </a:p>
          <a:p>
            <a:r>
              <a:rPr lang="en-US" u="none" baseline="0" dirty="0" smtClean="0"/>
              <a:t>     squares [</a:t>
            </a:r>
            <a:r>
              <a:rPr lang="en-US" u="none" baseline="0" dirty="0" err="1" smtClean="0"/>
              <a:t>i</a:t>
            </a:r>
            <a:r>
              <a:rPr lang="en-US" u="none" baseline="0" dirty="0" smtClean="0"/>
              <a:t>] = “white”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Penjelasan</a:t>
            </a:r>
            <a:r>
              <a:rPr lang="en-US" u="none" baseline="0" dirty="0" smtClean="0"/>
              <a:t>:</a:t>
            </a:r>
          </a:p>
          <a:p>
            <a:r>
              <a:rPr lang="en-US" u="none" baseline="0" dirty="0" err="1" smtClean="0"/>
              <a:t>Penggunaan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perulangan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dengan</a:t>
            </a:r>
            <a:r>
              <a:rPr lang="en-US" u="none" baseline="0" dirty="0" smtClean="0"/>
              <a:t> loop </a:t>
            </a:r>
            <a:r>
              <a:rPr lang="en-US" u="none" baseline="0" dirty="0" err="1" smtClean="0"/>
              <a:t>menggunakan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indeks</a:t>
            </a:r>
            <a:r>
              <a:rPr lang="en-US" u="none" baseline="0" dirty="0" smtClean="0"/>
              <a:t> (array)</a:t>
            </a:r>
          </a:p>
          <a:p>
            <a:r>
              <a:rPr lang="en-US" u="none" baseline="0" dirty="0" err="1" smtClean="0"/>
              <a:t>Sehingga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batasan</a:t>
            </a:r>
            <a:r>
              <a:rPr lang="en-US" u="none" baseline="0" dirty="0" smtClean="0"/>
              <a:t> yang </a:t>
            </a:r>
            <a:r>
              <a:rPr lang="en-US" u="none" baseline="0" dirty="0" err="1" smtClean="0"/>
              <a:t>diberikan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untuk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melakukan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perulangan</a:t>
            </a:r>
            <a:r>
              <a:rPr lang="en-US" u="none" baseline="0" dirty="0" smtClean="0"/>
              <a:t>.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Pada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contoh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batasannya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adalah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i</a:t>
            </a:r>
            <a:r>
              <a:rPr lang="en-US" u="none" baseline="0" dirty="0" smtClean="0"/>
              <a:t>=range(0, 5), </a:t>
            </a:r>
            <a:r>
              <a:rPr lang="en-US" u="none" baseline="0" dirty="0" err="1" smtClean="0"/>
              <a:t>artinya</a:t>
            </a:r>
            <a:r>
              <a:rPr lang="en-US" u="none" baseline="0" dirty="0" smtClean="0"/>
              <a:t>: </a:t>
            </a:r>
            <a:r>
              <a:rPr lang="en-US" u="none" baseline="0" dirty="0" err="1" smtClean="0"/>
              <a:t>akan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melakukan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perulangan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mulai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dari</a:t>
            </a:r>
            <a:r>
              <a:rPr lang="en-US" u="none" baseline="0" dirty="0" smtClean="0"/>
              <a:t>:</a:t>
            </a:r>
          </a:p>
          <a:p>
            <a:r>
              <a:rPr lang="en-US" u="none" baseline="0" dirty="0" smtClean="0"/>
              <a:t>squares [0]</a:t>
            </a:r>
          </a:p>
          <a:p>
            <a:r>
              <a:rPr lang="en-US" u="none" baseline="0" dirty="0" smtClean="0"/>
              <a:t>squares [1]</a:t>
            </a:r>
          </a:p>
          <a:p>
            <a:r>
              <a:rPr lang="en-US" u="none" baseline="0" dirty="0" smtClean="0"/>
              <a:t>squares [2]</a:t>
            </a:r>
          </a:p>
          <a:p>
            <a:r>
              <a:rPr lang="en-US" u="none" baseline="0" dirty="0" smtClean="0"/>
              <a:t>squares [3]</a:t>
            </a:r>
          </a:p>
          <a:p>
            <a:r>
              <a:rPr lang="en-US" u="none" baseline="0" dirty="0" smtClean="0"/>
              <a:t>squares [4]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496637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Bagian</a:t>
            </a:r>
            <a:r>
              <a:rPr lang="en-US" dirty="0" smtClean="0"/>
              <a:t> 3</a:t>
            </a:r>
            <a:endParaRPr lang="en-US" dirty="0"/>
          </a:p>
          <a:p>
            <a:r>
              <a:rPr lang="en-US" dirty="0" err="1" smtClean="0"/>
              <a:t>Perulangan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WHILE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04455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Perulangan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WHILE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melakukan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perulangan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berdasarkan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kondisi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tertentu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kondisi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tersebut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harus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terpenuhi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i="0" strike="noStrike" kern="1200" cap="none" spc="0" normalizeH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perintah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WHILE: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i="0" strike="noStrike" kern="1200" cap="none" spc="0" normalizeH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Squares = [‘orange’, ‘orange’, ‘purple’, ‘blue’]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Newsquares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[]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 =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while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(squares [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] == ‘orange’):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Newsquares.append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(squares[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])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+ 1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Penjelasan</a:t>
            </a:r>
            <a:r>
              <a:rPr lang="en-US" u="none" baseline="0" dirty="0" smtClean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 err="1" smtClean="0"/>
              <a:t>Diketahui</a:t>
            </a:r>
            <a:r>
              <a:rPr lang="en-US" u="none" baseline="0" dirty="0" smtClean="0"/>
              <a:t> list </a:t>
            </a:r>
            <a:r>
              <a:rPr lang="en-US" u="none" baseline="0" dirty="0" err="1" smtClean="0"/>
              <a:t>dengan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nama</a:t>
            </a:r>
            <a:r>
              <a:rPr lang="en-US" u="none" baseline="0" dirty="0" smtClean="0"/>
              <a:t> squares = 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[‘orange’, ‘orange’, ‘purple’, ‘blue’]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 err="1" smtClean="0"/>
              <a:t>Variabel</a:t>
            </a:r>
            <a:r>
              <a:rPr lang="en-US" u="none" baseline="0" dirty="0" smtClean="0"/>
              <a:t> “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Newsquares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”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akan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diisi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data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jika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kondisi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WHILE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terpenuhi</a:t>
            </a:r>
            <a:endParaRPr kumimoji="0" lang="en-US" sz="12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Kondisi</a:t>
            </a:r>
            <a:r>
              <a:rPr kumimoji="0" 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dari</a:t>
            </a:r>
            <a:r>
              <a:rPr kumimoji="0" 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program yang </a:t>
            </a:r>
            <a:r>
              <a:rPr kumimoji="0" lang="en-US" sz="12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</a:t>
            </a:r>
            <a:r>
              <a:rPr kumimoji="0" 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WHILE </a:t>
            </a:r>
            <a:r>
              <a:rPr kumimoji="0" lang="en-US" sz="12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adalah</a:t>
            </a:r>
            <a:r>
              <a:rPr kumimoji="0" 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(squares [</a:t>
            </a:r>
            <a:r>
              <a:rPr kumimoji="0" lang="en-US" sz="12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</a:t>
            </a:r>
            <a:r>
              <a:rPr kumimoji="0" 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] </a:t>
            </a:r>
            <a:r>
              <a:rPr kumimoji="0" lang="en-US" sz="12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sama</a:t>
            </a:r>
            <a:r>
              <a:rPr kumimoji="0" 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‘orange’)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Jika</a:t>
            </a:r>
            <a:r>
              <a:rPr kumimoji="0" 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kondisi</a:t>
            </a:r>
            <a:r>
              <a:rPr kumimoji="0" 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TRUE, </a:t>
            </a:r>
            <a:r>
              <a:rPr kumimoji="0" lang="en-US" sz="12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maka</a:t>
            </a:r>
            <a:r>
              <a:rPr kumimoji="0" 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variabel</a:t>
            </a:r>
            <a:r>
              <a:rPr kumimoji="0" 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u="none" baseline="0" dirty="0" smtClean="0"/>
              <a:t>“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Newsquares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”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akan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terisi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data.</a:t>
            </a:r>
            <a:r>
              <a:rPr kumimoji="0" 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85678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1313" marR="0" lvl="0" indent="-287338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34000"/>
              <a:buFont typeface="Arial" pitchFamily="34" charset="0"/>
              <a:buChar char="•"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Operator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perbandingan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membandingkan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dua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bilangan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341313" marR="0" lvl="0" indent="-287338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34000"/>
              <a:buFont typeface="Arial" pitchFamily="34" charset="0"/>
              <a:buChar char="•"/>
              <a:tabLst/>
              <a:defRPr/>
            </a:pP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Operator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perbandingan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seperti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sama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(==),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tidak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sama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(!=),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lebih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besar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(&gt;),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lebih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besar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sama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(&gt;=),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lebih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kecil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(&lt;),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lebih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kecil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sama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(&lt;=)</a:t>
            </a:r>
          </a:p>
          <a:p>
            <a:pPr marL="341313" marR="0" lvl="0" indent="-287338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34000"/>
              <a:buFont typeface="Arial" pitchFamily="34" charset="0"/>
              <a:buChar char="•"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Operator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perbandingan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memberikan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hasil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berupa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tipe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boolean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(True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atau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 false)</a:t>
            </a:r>
            <a:endParaRPr kumimoji="0" lang="en-US" sz="1200" i="0" strike="noStrike" kern="1200" cap="none" spc="0" normalizeH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Contoh</a:t>
            </a:r>
            <a:r>
              <a:rPr lang="en-US" u="none" baseline="0" dirty="0" smtClean="0"/>
              <a:t> ke-1:</a:t>
            </a:r>
          </a:p>
          <a:p>
            <a:r>
              <a:rPr lang="en-US" u="none" baseline="0" dirty="0" smtClean="0"/>
              <a:t>a == 7</a:t>
            </a:r>
          </a:p>
          <a:p>
            <a:r>
              <a:rPr lang="en-US" u="none" baseline="0" dirty="0" err="1" smtClean="0"/>
              <a:t>Diberikan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nilai</a:t>
            </a:r>
            <a:r>
              <a:rPr lang="en-US" u="none" baseline="0" dirty="0" smtClean="0"/>
              <a:t> a=6</a:t>
            </a:r>
          </a:p>
          <a:p>
            <a:r>
              <a:rPr lang="en-US" u="none" baseline="0" dirty="0" err="1" smtClean="0"/>
              <a:t>apakah</a:t>
            </a:r>
            <a:r>
              <a:rPr lang="en-US" u="none" baseline="0" dirty="0" smtClean="0"/>
              <a:t> 6 ==7?</a:t>
            </a:r>
          </a:p>
          <a:p>
            <a:r>
              <a:rPr lang="en-US" u="none" baseline="0" dirty="0" err="1" smtClean="0"/>
              <a:t>Jawabannya</a:t>
            </a:r>
            <a:r>
              <a:rPr lang="en-US" u="none" baseline="0" dirty="0" smtClean="0"/>
              <a:t>: FALSE 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Contoh</a:t>
            </a:r>
            <a:r>
              <a:rPr lang="en-US" u="none" baseline="0" dirty="0" smtClean="0"/>
              <a:t> ke-2:</a:t>
            </a:r>
          </a:p>
          <a:p>
            <a:r>
              <a:rPr lang="en-US" u="none" baseline="0" dirty="0" smtClean="0"/>
              <a:t>a == 6</a:t>
            </a:r>
          </a:p>
          <a:p>
            <a:r>
              <a:rPr lang="en-US" u="none" baseline="0" dirty="0" err="1" smtClean="0"/>
              <a:t>Diberikan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nilai</a:t>
            </a:r>
            <a:r>
              <a:rPr lang="en-US" u="none" baseline="0" dirty="0" smtClean="0"/>
              <a:t> a=6</a:t>
            </a:r>
          </a:p>
          <a:p>
            <a:r>
              <a:rPr lang="en-US" u="none" baseline="0" dirty="0" err="1" smtClean="0"/>
              <a:t>apakah</a:t>
            </a:r>
            <a:r>
              <a:rPr lang="en-US" u="none" baseline="0" dirty="0" smtClean="0"/>
              <a:t> 6 ==6?</a:t>
            </a:r>
          </a:p>
          <a:p>
            <a:r>
              <a:rPr lang="en-US" u="none" baseline="0" dirty="0" err="1" smtClean="0"/>
              <a:t>Jawabannya</a:t>
            </a:r>
            <a:r>
              <a:rPr lang="en-US" u="none" baseline="0" dirty="0" smtClean="0"/>
              <a:t>: TRUE </a:t>
            </a:r>
          </a:p>
          <a:p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baseline="0" dirty="0" err="1" smtClean="0"/>
              <a:t>Contoh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perbandingan</a:t>
            </a:r>
            <a:endParaRPr lang="en-US" u="none" baseline="0" dirty="0" smtClean="0"/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Contoh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perbandingan</a:t>
            </a:r>
            <a:r>
              <a:rPr lang="en-US" u="none" baseline="0" dirty="0" smtClean="0"/>
              <a:t> “</a:t>
            </a:r>
            <a:r>
              <a:rPr lang="en-US" u="none" baseline="0" dirty="0" err="1" smtClean="0"/>
              <a:t>lebih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besar</a:t>
            </a:r>
            <a:r>
              <a:rPr lang="en-US" u="none" baseline="0" dirty="0" smtClean="0"/>
              <a:t>”</a:t>
            </a:r>
          </a:p>
          <a:p>
            <a:r>
              <a:rPr lang="en-US" u="none" baseline="0" dirty="0" err="1" smtClean="0"/>
              <a:t>i</a:t>
            </a:r>
            <a:r>
              <a:rPr lang="en-US" u="none" baseline="0" dirty="0" smtClean="0"/>
              <a:t>=6</a:t>
            </a:r>
          </a:p>
          <a:p>
            <a:r>
              <a:rPr lang="en-US" u="none" baseline="0" dirty="0" err="1" smtClean="0"/>
              <a:t>Apakah</a:t>
            </a:r>
            <a:r>
              <a:rPr lang="en-US" u="none" baseline="0" dirty="0" smtClean="0"/>
              <a:t> I &gt; 5?</a:t>
            </a:r>
          </a:p>
          <a:p>
            <a:r>
              <a:rPr lang="en-US" u="none" baseline="0" dirty="0" err="1" smtClean="0"/>
              <a:t>Jawab</a:t>
            </a:r>
            <a:r>
              <a:rPr lang="en-US" u="none" baseline="0" dirty="0" smtClean="0"/>
              <a:t>: True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Contoh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perbandingan</a:t>
            </a:r>
            <a:r>
              <a:rPr lang="en-US" u="none" baseline="0" dirty="0" smtClean="0"/>
              <a:t> “</a:t>
            </a:r>
            <a:r>
              <a:rPr lang="en-US" u="none" baseline="0" dirty="0" err="1" smtClean="0"/>
              <a:t>lebih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besar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sama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dengan</a:t>
            </a:r>
            <a:r>
              <a:rPr lang="en-US" u="none" baseline="0" dirty="0" smtClean="0"/>
              <a:t>”</a:t>
            </a:r>
          </a:p>
          <a:p>
            <a:r>
              <a:rPr lang="en-US" u="none" baseline="0" dirty="0" err="1" smtClean="0"/>
              <a:t>i</a:t>
            </a:r>
            <a:r>
              <a:rPr lang="en-US" u="none" baseline="0" dirty="0" smtClean="0"/>
              <a:t>=5</a:t>
            </a:r>
          </a:p>
          <a:p>
            <a:r>
              <a:rPr lang="en-US" u="none" baseline="0" dirty="0" err="1" smtClean="0"/>
              <a:t>Apakah</a:t>
            </a:r>
            <a:r>
              <a:rPr lang="en-US" u="none" baseline="0" dirty="0" smtClean="0"/>
              <a:t> I &gt;= 5?</a:t>
            </a:r>
          </a:p>
          <a:p>
            <a:r>
              <a:rPr lang="en-US" u="none" baseline="0" dirty="0" err="1" smtClean="0"/>
              <a:t>Jawab</a:t>
            </a:r>
            <a:r>
              <a:rPr lang="en-US" u="none" baseline="0" dirty="0" smtClean="0"/>
              <a:t>: True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Contoh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perbandingan</a:t>
            </a:r>
            <a:r>
              <a:rPr lang="en-US" u="none" baseline="0" dirty="0" smtClean="0"/>
              <a:t> “</a:t>
            </a:r>
            <a:r>
              <a:rPr lang="en-US" u="none" baseline="0" dirty="0" err="1" smtClean="0"/>
              <a:t>lebih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besar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sama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dengan</a:t>
            </a:r>
            <a:r>
              <a:rPr lang="en-US" u="none" baseline="0" dirty="0" smtClean="0"/>
              <a:t>”</a:t>
            </a:r>
          </a:p>
          <a:p>
            <a:r>
              <a:rPr lang="en-US" u="none" baseline="0" dirty="0" err="1" smtClean="0"/>
              <a:t>i</a:t>
            </a:r>
            <a:r>
              <a:rPr lang="en-US" u="none" baseline="0" dirty="0" smtClean="0"/>
              <a:t>=2</a:t>
            </a:r>
          </a:p>
          <a:p>
            <a:r>
              <a:rPr lang="en-US" u="none" baseline="0" dirty="0" err="1" smtClean="0"/>
              <a:t>Apakah</a:t>
            </a:r>
            <a:r>
              <a:rPr lang="en-US" u="none" baseline="0" dirty="0" smtClean="0"/>
              <a:t> I &gt;= 5?</a:t>
            </a:r>
          </a:p>
          <a:p>
            <a:r>
              <a:rPr lang="en-US" u="none" baseline="0" dirty="0" err="1" smtClean="0"/>
              <a:t>Jawab</a:t>
            </a:r>
            <a:r>
              <a:rPr lang="en-US" u="none" baseline="0" dirty="0" smtClean="0"/>
              <a:t>: False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Contoh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perbandingan</a:t>
            </a:r>
            <a:r>
              <a:rPr lang="en-US" u="none" baseline="0" dirty="0" smtClean="0"/>
              <a:t> “</a:t>
            </a:r>
            <a:r>
              <a:rPr lang="en-US" u="none" baseline="0" dirty="0" err="1" smtClean="0"/>
              <a:t>lebih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kecil</a:t>
            </a:r>
            <a:r>
              <a:rPr lang="en-US" u="none" baseline="0" dirty="0" smtClean="0"/>
              <a:t>”</a:t>
            </a:r>
          </a:p>
          <a:p>
            <a:r>
              <a:rPr lang="en-US" u="none" baseline="0" dirty="0" err="1" smtClean="0"/>
              <a:t>i</a:t>
            </a:r>
            <a:r>
              <a:rPr lang="en-US" u="none" baseline="0" dirty="0" smtClean="0"/>
              <a:t>=2</a:t>
            </a:r>
          </a:p>
          <a:p>
            <a:r>
              <a:rPr lang="en-US" u="none" baseline="0" dirty="0" err="1" smtClean="0"/>
              <a:t>Apakah</a:t>
            </a:r>
            <a:r>
              <a:rPr lang="en-US" u="none" baseline="0" dirty="0" smtClean="0"/>
              <a:t> I &lt; 6?</a:t>
            </a:r>
          </a:p>
          <a:p>
            <a:r>
              <a:rPr lang="en-US" u="none" baseline="0" dirty="0" err="1" smtClean="0"/>
              <a:t>Jawab</a:t>
            </a:r>
            <a:r>
              <a:rPr lang="en-US" u="none" baseline="0" dirty="0" smtClean="0"/>
              <a:t>: True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Contoh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perbandingan</a:t>
            </a:r>
            <a:r>
              <a:rPr lang="en-US" u="none" baseline="0" dirty="0" smtClean="0"/>
              <a:t> “</a:t>
            </a:r>
            <a:r>
              <a:rPr lang="en-US" u="none" baseline="0" dirty="0" err="1" smtClean="0"/>
              <a:t>tidak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sama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dengan</a:t>
            </a:r>
            <a:r>
              <a:rPr lang="en-US" u="none" baseline="0" dirty="0" smtClean="0"/>
              <a:t>”</a:t>
            </a:r>
          </a:p>
          <a:p>
            <a:r>
              <a:rPr lang="en-US" u="none" baseline="0" dirty="0" err="1" smtClean="0"/>
              <a:t>i</a:t>
            </a:r>
            <a:r>
              <a:rPr lang="en-US" u="none" baseline="0" dirty="0" smtClean="0"/>
              <a:t>=2</a:t>
            </a:r>
          </a:p>
          <a:p>
            <a:r>
              <a:rPr lang="en-US" u="none" baseline="0" dirty="0" err="1" smtClean="0"/>
              <a:t>Apakah</a:t>
            </a:r>
            <a:r>
              <a:rPr lang="en-US" u="none" baseline="0" dirty="0" smtClean="0"/>
              <a:t> I != 6?</a:t>
            </a:r>
          </a:p>
          <a:p>
            <a:r>
              <a:rPr lang="en-US" u="none" baseline="0" dirty="0" err="1" smtClean="0"/>
              <a:t>Jawab</a:t>
            </a:r>
            <a:r>
              <a:rPr lang="en-US" u="none" baseline="0" dirty="0" smtClean="0"/>
              <a:t>: 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Operator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perbandingan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membandingkan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tipe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data string.</a:t>
            </a:r>
          </a:p>
          <a:p>
            <a:endParaRPr lang="en-US" sz="1200" u="none" baseline="0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1200" u="none" baseline="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u="none" baseline="0" dirty="0" smtClean="0">
                <a:solidFill>
                  <a:schemeClr val="bg2">
                    <a:lumMod val="25000"/>
                  </a:schemeClr>
                </a:solidFill>
              </a:rPr>
              <a:t> ke-1:</a:t>
            </a:r>
          </a:p>
          <a:p>
            <a:r>
              <a:rPr lang="en-US" sz="1200" u="none" baseline="0" dirty="0" smtClean="0">
                <a:solidFill>
                  <a:schemeClr val="bg2">
                    <a:lumMod val="25000"/>
                  </a:schemeClr>
                </a:solidFill>
              </a:rPr>
              <a:t>“AC/DC” == “Michael Jackson” </a:t>
            </a:r>
          </a:p>
          <a:p>
            <a:r>
              <a:rPr lang="en-US" sz="1200" u="none" baseline="0" dirty="0" err="1" smtClean="0">
                <a:solidFill>
                  <a:schemeClr val="bg2">
                    <a:lumMod val="25000"/>
                  </a:schemeClr>
                </a:solidFill>
              </a:rPr>
              <a:t>Apakah</a:t>
            </a:r>
            <a:r>
              <a:rPr lang="en-US" sz="1200" u="none" baseline="0" dirty="0" smtClean="0">
                <a:solidFill>
                  <a:schemeClr val="bg2">
                    <a:lumMod val="25000"/>
                  </a:schemeClr>
                </a:solidFill>
              </a:rPr>
              <a:t> string “AC/DC” </a:t>
            </a:r>
            <a:r>
              <a:rPr lang="en-US" sz="1200" u="none" baseline="0" dirty="0" err="1" smtClean="0">
                <a:solidFill>
                  <a:schemeClr val="bg2">
                    <a:lumMod val="25000"/>
                  </a:schemeClr>
                </a:solidFill>
              </a:rPr>
              <a:t>sama</a:t>
            </a:r>
            <a:r>
              <a:rPr lang="en-US" sz="1200" u="none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none" baseline="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u="none" baseline="0" dirty="0" smtClean="0">
                <a:solidFill>
                  <a:schemeClr val="bg2">
                    <a:lumMod val="25000"/>
                  </a:schemeClr>
                </a:solidFill>
              </a:rPr>
              <a:t> “Michael Jackson”?</a:t>
            </a:r>
          </a:p>
          <a:p>
            <a:r>
              <a:rPr lang="en-US" sz="1200" u="none" baseline="0" dirty="0" err="1" smtClean="0">
                <a:solidFill>
                  <a:schemeClr val="bg2">
                    <a:lumMod val="25000"/>
                  </a:schemeClr>
                </a:solidFill>
              </a:rPr>
              <a:t>Jawab</a:t>
            </a:r>
            <a:r>
              <a:rPr lang="en-US" sz="1200" u="none" baseline="0" dirty="0" smtClean="0">
                <a:solidFill>
                  <a:schemeClr val="bg2">
                    <a:lumMod val="25000"/>
                  </a:schemeClr>
                </a:solidFill>
              </a:rPr>
              <a:t>: False  </a:t>
            </a:r>
          </a:p>
          <a:p>
            <a:endParaRPr lang="en-US" sz="1200" u="none" baseline="0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1200" u="none" baseline="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u="none" baseline="0" dirty="0" smtClean="0">
                <a:solidFill>
                  <a:schemeClr val="bg2">
                    <a:lumMod val="25000"/>
                  </a:schemeClr>
                </a:solidFill>
              </a:rPr>
              <a:t> ke-2:</a:t>
            </a:r>
          </a:p>
          <a:p>
            <a:r>
              <a:rPr lang="en-US" sz="1200" u="none" baseline="0" dirty="0" smtClean="0">
                <a:solidFill>
                  <a:schemeClr val="bg2">
                    <a:lumMod val="25000"/>
                  </a:schemeClr>
                </a:solidFill>
              </a:rPr>
              <a:t>“AC/DC” != “Michael Jackson” </a:t>
            </a:r>
          </a:p>
          <a:p>
            <a:r>
              <a:rPr lang="en-US" sz="1200" u="none" baseline="0" dirty="0" err="1" smtClean="0">
                <a:solidFill>
                  <a:schemeClr val="bg2">
                    <a:lumMod val="25000"/>
                  </a:schemeClr>
                </a:solidFill>
              </a:rPr>
              <a:t>Apakah</a:t>
            </a:r>
            <a:r>
              <a:rPr lang="en-US" sz="1200" u="none" baseline="0" dirty="0" smtClean="0">
                <a:solidFill>
                  <a:schemeClr val="bg2">
                    <a:lumMod val="25000"/>
                  </a:schemeClr>
                </a:solidFill>
              </a:rPr>
              <a:t> string “AC/DC” </a:t>
            </a:r>
            <a:r>
              <a:rPr lang="en-US" sz="1200" u="none" baseline="0" dirty="0" err="1" smtClean="0">
                <a:solidFill>
                  <a:schemeClr val="bg2">
                    <a:lumMod val="25000"/>
                  </a:schemeClr>
                </a:solidFill>
              </a:rPr>
              <a:t>tidak</a:t>
            </a:r>
            <a:r>
              <a:rPr lang="en-US" sz="1200" u="none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none" baseline="0" dirty="0" err="1" smtClean="0">
                <a:solidFill>
                  <a:schemeClr val="bg2">
                    <a:lumMod val="25000"/>
                  </a:schemeClr>
                </a:solidFill>
              </a:rPr>
              <a:t>sama</a:t>
            </a:r>
            <a:r>
              <a:rPr lang="en-US" sz="1200" u="none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none" baseline="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u="none" baseline="0" dirty="0" smtClean="0">
                <a:solidFill>
                  <a:schemeClr val="bg2">
                    <a:lumMod val="25000"/>
                  </a:schemeClr>
                </a:solidFill>
              </a:rPr>
              <a:t> “Michael Jackson”?</a:t>
            </a:r>
          </a:p>
          <a:p>
            <a:r>
              <a:rPr lang="en-US" sz="1200" u="none" baseline="0" dirty="0" err="1" smtClean="0">
                <a:solidFill>
                  <a:schemeClr val="bg2">
                    <a:lumMod val="25000"/>
                  </a:schemeClr>
                </a:solidFill>
              </a:rPr>
              <a:t>Jawab</a:t>
            </a:r>
            <a:r>
              <a:rPr lang="en-US" sz="1200" u="none" baseline="0" dirty="0" smtClean="0">
                <a:solidFill>
                  <a:schemeClr val="bg2">
                    <a:lumMod val="25000"/>
                  </a:schemeClr>
                </a:solidFill>
              </a:rPr>
              <a:t>: True</a:t>
            </a:r>
            <a:endParaRPr lang="en-US" u="none" baseline="0" dirty="0" smtClean="0"/>
          </a:p>
          <a:p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Bagian</a:t>
            </a:r>
            <a:r>
              <a:rPr lang="en-US" dirty="0" smtClean="0"/>
              <a:t> 1</a:t>
            </a:r>
            <a:endParaRPr lang="en-US" dirty="0"/>
          </a:p>
          <a:p>
            <a:r>
              <a:rPr lang="en-US" dirty="0" err="1" smtClean="0"/>
              <a:t>Percabangan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0069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percabangan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memasukkan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pernyataan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berbeda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memberikan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keluaran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berbeda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Bentuk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Umum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BENAR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….  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Jika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SALAH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maka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…</a:t>
            </a:r>
          </a:p>
          <a:p>
            <a:endParaRPr lang="en-US" u="none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penulisan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percabangan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Python:</a:t>
            </a:r>
            <a:endParaRPr kumimoji="0" lang="id-ID" sz="11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r>
              <a:rPr lang="en-US" u="none" baseline="0" dirty="0" smtClean="0"/>
              <a:t>If (age&gt;18):</a:t>
            </a:r>
          </a:p>
          <a:p>
            <a:r>
              <a:rPr lang="en-US" u="none" baseline="0" dirty="0" smtClean="0"/>
              <a:t>     print (“you can enter”)</a:t>
            </a:r>
          </a:p>
          <a:p>
            <a:r>
              <a:rPr lang="en-US" u="none" baseline="0" dirty="0" smtClean="0"/>
              <a:t>Print (“move on”)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Artinya</a:t>
            </a:r>
            <a:r>
              <a:rPr lang="en-US" u="none" baseline="0" dirty="0" smtClean="0"/>
              <a:t>:</a:t>
            </a:r>
          </a:p>
          <a:p>
            <a:r>
              <a:rPr lang="en-US" u="none" baseline="0" dirty="0" err="1" smtClean="0"/>
              <a:t>Jika</a:t>
            </a:r>
            <a:r>
              <a:rPr lang="en-US" u="none" baseline="0" dirty="0" smtClean="0"/>
              <a:t> age </a:t>
            </a:r>
            <a:r>
              <a:rPr lang="en-US" u="none" baseline="0" dirty="0" err="1" smtClean="0"/>
              <a:t>lebih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besar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dari</a:t>
            </a:r>
            <a:r>
              <a:rPr lang="en-US" u="none" baseline="0" dirty="0" smtClean="0"/>
              <a:t> 18 (TRUE), </a:t>
            </a:r>
            <a:r>
              <a:rPr lang="en-US" u="none" baseline="0" dirty="0" err="1" smtClean="0"/>
              <a:t>maka</a:t>
            </a:r>
            <a:r>
              <a:rPr lang="en-US" u="none" baseline="0" dirty="0" smtClean="0"/>
              <a:t> “you can enter” </a:t>
            </a:r>
            <a:r>
              <a:rPr lang="en-US" u="none" baseline="0" dirty="0" err="1" smtClean="0"/>
              <a:t>kemudian</a:t>
            </a:r>
            <a:r>
              <a:rPr lang="en-US" u="none" baseline="0" dirty="0" smtClean="0"/>
              <a:t> “move on”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 err="1" smtClean="0"/>
              <a:t>Jika</a:t>
            </a:r>
            <a:r>
              <a:rPr lang="en-US" u="none" baseline="0" dirty="0" smtClean="0"/>
              <a:t> age </a:t>
            </a:r>
            <a:r>
              <a:rPr lang="en-US" u="none" baseline="0" dirty="0" err="1" smtClean="0"/>
              <a:t>lebih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besar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dari</a:t>
            </a:r>
            <a:r>
              <a:rPr lang="en-US" u="none" baseline="0" dirty="0" smtClean="0"/>
              <a:t> 18 (FALSE), </a:t>
            </a:r>
            <a:r>
              <a:rPr lang="en-US" u="none" baseline="0" dirty="0" err="1" smtClean="0"/>
              <a:t>maka</a:t>
            </a:r>
            <a:r>
              <a:rPr lang="en-US" u="none" baseline="0" dirty="0" smtClean="0"/>
              <a:t> “move on”</a:t>
            </a:r>
          </a:p>
          <a:p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ke-1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penggunaan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percabangan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kondisi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endParaRPr lang="en-US" u="none" baseline="0" dirty="0" smtClean="0"/>
          </a:p>
          <a:p>
            <a:r>
              <a:rPr lang="en-US" u="none" baseline="0" dirty="0" smtClean="0"/>
              <a:t>Age = 17</a:t>
            </a:r>
          </a:p>
          <a:p>
            <a:r>
              <a:rPr lang="en-US" u="none" baseline="0" dirty="0" smtClean="0"/>
              <a:t>If (age&gt;18):</a:t>
            </a:r>
          </a:p>
          <a:p>
            <a:r>
              <a:rPr lang="en-US" u="none" baseline="0" dirty="0" smtClean="0"/>
              <a:t>     print (“you can enter”)</a:t>
            </a:r>
          </a:p>
          <a:p>
            <a:r>
              <a:rPr lang="en-US" u="none" baseline="0" dirty="0" smtClean="0"/>
              <a:t>print (“move on”)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Penjelasan</a:t>
            </a:r>
            <a:r>
              <a:rPr lang="en-US" u="none" baseline="0" dirty="0" smtClean="0"/>
              <a:t>:</a:t>
            </a:r>
          </a:p>
          <a:p>
            <a:r>
              <a:rPr lang="en-US" u="none" baseline="0" dirty="0" err="1" smtClean="0"/>
              <a:t>Diberikan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nilai</a:t>
            </a:r>
            <a:r>
              <a:rPr lang="en-US" u="none" baseline="0" dirty="0" smtClean="0"/>
              <a:t> age = 17</a:t>
            </a:r>
          </a:p>
          <a:p>
            <a:r>
              <a:rPr lang="en-US" u="none" baseline="0" dirty="0" err="1" smtClean="0"/>
              <a:t>Pada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kondisi</a:t>
            </a:r>
            <a:r>
              <a:rPr lang="en-US" u="none" baseline="0" dirty="0" smtClean="0"/>
              <a:t>: </a:t>
            </a:r>
            <a:r>
              <a:rPr lang="en-US" u="none" baseline="0" dirty="0" err="1" smtClean="0"/>
              <a:t>apakah</a:t>
            </a:r>
            <a:r>
              <a:rPr lang="en-US" u="none" baseline="0" dirty="0" smtClean="0"/>
              <a:t> (age &gt; 18) </a:t>
            </a:r>
            <a:r>
              <a:rPr lang="en-US" u="none" baseline="0" dirty="0" smtClean="0">
                <a:sym typeface="Wingdings" pitchFamily="2" charset="2"/>
              </a:rPr>
              <a:t> </a:t>
            </a:r>
            <a:r>
              <a:rPr lang="en-US" u="none" baseline="0" dirty="0" err="1" smtClean="0">
                <a:sym typeface="Wingdings" pitchFamily="2" charset="2"/>
              </a:rPr>
              <a:t>apakah</a:t>
            </a:r>
            <a:r>
              <a:rPr lang="en-US" u="none" baseline="0" dirty="0" smtClean="0">
                <a:sym typeface="Wingdings" pitchFamily="2" charset="2"/>
              </a:rPr>
              <a:t> (17 &gt; 18) ?</a:t>
            </a:r>
          </a:p>
          <a:p>
            <a:r>
              <a:rPr lang="en-US" u="none" baseline="0" dirty="0" err="1" smtClean="0">
                <a:sym typeface="Wingdings" pitchFamily="2" charset="2"/>
              </a:rPr>
              <a:t>Jawab</a:t>
            </a:r>
            <a:r>
              <a:rPr lang="en-US" u="none" baseline="0" dirty="0" smtClean="0">
                <a:sym typeface="Wingdings" pitchFamily="2" charset="2"/>
              </a:rPr>
              <a:t>: FALSE</a:t>
            </a:r>
          </a:p>
          <a:p>
            <a:r>
              <a:rPr lang="en-US" u="none" baseline="0" dirty="0" err="1" smtClean="0">
                <a:sym typeface="Wingdings" pitchFamily="2" charset="2"/>
              </a:rPr>
              <a:t>Maka</a:t>
            </a:r>
            <a:r>
              <a:rPr lang="en-US" u="none" baseline="0" dirty="0" smtClean="0">
                <a:sym typeface="Wingdings" pitchFamily="2" charset="2"/>
              </a:rPr>
              <a:t> yang </a:t>
            </a:r>
            <a:r>
              <a:rPr lang="en-US" u="none" baseline="0" dirty="0" err="1" smtClean="0">
                <a:sym typeface="Wingdings" pitchFamily="2" charset="2"/>
              </a:rPr>
              <a:t>dijalankan</a:t>
            </a:r>
            <a:r>
              <a:rPr lang="en-US" u="none" baseline="0" dirty="0" smtClean="0">
                <a:sym typeface="Wingdings" pitchFamily="2" charset="2"/>
              </a:rPr>
              <a:t> </a:t>
            </a:r>
            <a:r>
              <a:rPr lang="en-US" u="none" baseline="0" dirty="0" err="1" smtClean="0">
                <a:sym typeface="Wingdings" pitchFamily="2" charset="2"/>
              </a:rPr>
              <a:t>adalah</a:t>
            </a:r>
            <a:r>
              <a:rPr lang="en-US" u="none" baseline="0" dirty="0" smtClean="0">
                <a:sym typeface="Wingdings" pitchFamily="2" charset="2"/>
              </a:rPr>
              <a:t> </a:t>
            </a:r>
            <a:r>
              <a:rPr lang="en-US" u="none" baseline="0" dirty="0" err="1" smtClean="0">
                <a:sym typeface="Wingdings" pitchFamily="2" charset="2"/>
              </a:rPr>
              <a:t>pilihan</a:t>
            </a:r>
            <a:r>
              <a:rPr lang="en-US" u="none" baseline="0" dirty="0" smtClean="0">
                <a:sym typeface="Wingdings" pitchFamily="2" charset="2"/>
              </a:rPr>
              <a:t> print (“move on”)</a:t>
            </a:r>
          </a:p>
          <a:p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ke-2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penggunaan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percabangan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kondisi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endParaRPr lang="en-US" u="none" baseline="0" dirty="0" smtClean="0"/>
          </a:p>
          <a:p>
            <a:r>
              <a:rPr lang="en-US" u="none" baseline="0" dirty="0" smtClean="0"/>
              <a:t>Age = 19</a:t>
            </a:r>
          </a:p>
          <a:p>
            <a:r>
              <a:rPr lang="en-US" u="none" baseline="0" dirty="0" smtClean="0"/>
              <a:t>If (age&gt;18):</a:t>
            </a:r>
          </a:p>
          <a:p>
            <a:r>
              <a:rPr lang="en-US" u="none" baseline="0" dirty="0" smtClean="0"/>
              <a:t>     print (“you can enter”)</a:t>
            </a:r>
          </a:p>
          <a:p>
            <a:r>
              <a:rPr lang="en-US" u="none" baseline="0" dirty="0" smtClean="0"/>
              <a:t>print (“move on”)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Penjelasan</a:t>
            </a:r>
            <a:r>
              <a:rPr lang="en-US" u="none" baseline="0" dirty="0" smtClean="0"/>
              <a:t>:</a:t>
            </a:r>
          </a:p>
          <a:p>
            <a:r>
              <a:rPr lang="en-US" u="none" baseline="0" dirty="0" err="1" smtClean="0"/>
              <a:t>Diberikan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nilai</a:t>
            </a:r>
            <a:r>
              <a:rPr lang="en-US" u="none" baseline="0" dirty="0" smtClean="0"/>
              <a:t> age = 19</a:t>
            </a:r>
          </a:p>
          <a:p>
            <a:r>
              <a:rPr lang="en-US" u="none" baseline="0" dirty="0" err="1" smtClean="0"/>
              <a:t>Pada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kondisi</a:t>
            </a:r>
            <a:r>
              <a:rPr lang="en-US" u="none" baseline="0" dirty="0" smtClean="0"/>
              <a:t>: </a:t>
            </a:r>
            <a:r>
              <a:rPr lang="en-US" u="none" baseline="0" dirty="0" err="1" smtClean="0"/>
              <a:t>apakah</a:t>
            </a:r>
            <a:r>
              <a:rPr lang="en-US" u="none" baseline="0" dirty="0" smtClean="0"/>
              <a:t> (age &gt; 18) </a:t>
            </a:r>
            <a:r>
              <a:rPr lang="en-US" u="none" baseline="0" dirty="0" smtClean="0">
                <a:sym typeface="Wingdings" pitchFamily="2" charset="2"/>
              </a:rPr>
              <a:t> </a:t>
            </a:r>
            <a:r>
              <a:rPr lang="en-US" u="none" baseline="0" dirty="0" err="1" smtClean="0">
                <a:sym typeface="Wingdings" pitchFamily="2" charset="2"/>
              </a:rPr>
              <a:t>apakah</a:t>
            </a:r>
            <a:r>
              <a:rPr lang="en-US" u="none" baseline="0" dirty="0" smtClean="0">
                <a:sym typeface="Wingdings" pitchFamily="2" charset="2"/>
              </a:rPr>
              <a:t> (19 &gt; 18) ?</a:t>
            </a:r>
          </a:p>
          <a:p>
            <a:r>
              <a:rPr lang="en-US" u="none" baseline="0" dirty="0" err="1" smtClean="0">
                <a:sym typeface="Wingdings" pitchFamily="2" charset="2"/>
              </a:rPr>
              <a:t>Jawab</a:t>
            </a:r>
            <a:r>
              <a:rPr lang="en-US" u="none" baseline="0" dirty="0" smtClean="0">
                <a:sym typeface="Wingdings" pitchFamily="2" charset="2"/>
              </a:rPr>
              <a:t>: TRUE</a:t>
            </a:r>
          </a:p>
          <a:p>
            <a:r>
              <a:rPr lang="en-US" u="none" baseline="0" dirty="0" err="1" smtClean="0">
                <a:sym typeface="Wingdings" pitchFamily="2" charset="2"/>
              </a:rPr>
              <a:t>Maka</a:t>
            </a:r>
            <a:r>
              <a:rPr lang="en-US" u="none" baseline="0" dirty="0" smtClean="0">
                <a:sym typeface="Wingdings" pitchFamily="2" charset="2"/>
              </a:rPr>
              <a:t> yang </a:t>
            </a:r>
            <a:r>
              <a:rPr lang="en-US" u="none" baseline="0" dirty="0" err="1" smtClean="0">
                <a:sym typeface="Wingdings" pitchFamily="2" charset="2"/>
              </a:rPr>
              <a:t>dijalankan</a:t>
            </a:r>
            <a:r>
              <a:rPr lang="en-US" u="none" baseline="0" dirty="0" smtClean="0">
                <a:sym typeface="Wingdings" pitchFamily="2" charset="2"/>
              </a:rPr>
              <a:t> </a:t>
            </a:r>
            <a:r>
              <a:rPr lang="en-US" u="none" baseline="0" dirty="0" err="1" smtClean="0">
                <a:sym typeface="Wingdings" pitchFamily="2" charset="2"/>
              </a:rPr>
              <a:t>adalah</a:t>
            </a:r>
            <a:r>
              <a:rPr lang="en-US" u="none" baseline="0" dirty="0" smtClean="0">
                <a:sym typeface="Wingdings" pitchFamily="2" charset="2"/>
              </a:rPr>
              <a:t> </a:t>
            </a:r>
            <a:r>
              <a:rPr lang="en-US" u="none" baseline="0" dirty="0" err="1" smtClean="0">
                <a:sym typeface="Wingdings" pitchFamily="2" charset="2"/>
              </a:rPr>
              <a:t>pilihan</a:t>
            </a:r>
            <a:r>
              <a:rPr lang="en-US" u="none" baseline="0" dirty="0" smtClean="0">
                <a:sym typeface="Wingdings" pitchFamily="2" charset="2"/>
              </a:rPr>
              <a:t> print (“you can enter”)</a:t>
            </a:r>
          </a:p>
          <a:p>
            <a:r>
              <a:rPr lang="en-US" u="none" baseline="0" dirty="0" err="1" smtClean="0"/>
              <a:t>Kemudian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dijalankan</a:t>
            </a:r>
            <a:r>
              <a:rPr lang="en-US" u="none" baseline="0" dirty="0" smtClean="0"/>
              <a:t> print (“move on”)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none" baseline="0" dirty="0" smtClean="0">
              <a:sym typeface="Wingdings" pitchFamily="2" charset="2"/>
            </a:endParaRPr>
          </a:p>
          <a:p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9100" y="2476499"/>
            <a:ext cx="5419725" cy="14192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id-ID" dirty="0" smtClean="0"/>
              <a:t>Judul Pembahasan Pertemuan Disini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9100" y="3927809"/>
            <a:ext cx="4143375" cy="381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 dirty="0" smtClean="0"/>
              <a:t>Nama Pengajar Tulis Disini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419100" y="2181225"/>
            <a:ext cx="5419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075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1075" baseline="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1075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105" y="97208"/>
            <a:ext cx="1432672" cy="62262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5843925"/>
            <a:ext cx="666547" cy="68674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2" r="5618" b="19924"/>
          <a:stretch/>
        </p:blipFill>
        <p:spPr>
          <a:xfrm>
            <a:off x="1220910" y="5854811"/>
            <a:ext cx="720077" cy="68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955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5E19-76F9-481A-B723-96A57106DBC5}" type="datetime1">
              <a:rPr lang="id-ID" smtClean="0"/>
              <a:t>28/06/2019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Pemrograman Python: Percabangan dan Perulangan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35206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F6AEB-2F1A-4EB3-ABFE-E6798A40C6B6}" type="datetime1">
              <a:rPr lang="id-ID" smtClean="0"/>
              <a:t>28/06/2019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Pemrograman Python: Percabangan dan Perulangan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95775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64840-1FF1-4F03-B941-FC8656A013C0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Pemrograman Python: Percabangan dan Perulangan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21518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C7B2B-9D91-4521-AF2C-46562218CF08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Pemrograman Python: Percabangan dan Perulangan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56585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7B42F-F257-4A53-A039-871B8B525FF5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>
                <a:solidFill>
                  <a:prstClr val="black">
                    <a:tint val="75000"/>
                  </a:prstClr>
                </a:solidFill>
              </a:rPr>
              <a:t>Pemrograman Python: Percabangan dan Perulangan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1500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6F3E5-6CE7-400F-B619-2414892C8EE8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>
                <a:solidFill>
                  <a:prstClr val="black">
                    <a:tint val="75000"/>
                  </a:prstClr>
                </a:solidFill>
              </a:rPr>
              <a:t>Pemrograman Python: Percabangan dan Perulangan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4940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C98EF-F742-4B21-8F98-FF0BB7BE5FC2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>
                <a:solidFill>
                  <a:prstClr val="black">
                    <a:tint val="75000"/>
                  </a:prstClr>
                </a:solidFill>
              </a:rPr>
              <a:t>Pemrograman Python: Percabangan dan Perulangan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1743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A5D77-FE04-4209-972B-74137F7A171F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>
                <a:solidFill>
                  <a:prstClr val="black">
                    <a:tint val="75000"/>
                  </a:prstClr>
                </a:solidFill>
              </a:rPr>
              <a:t>Pemrograman Python: Percabangan dan Perulangan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7616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20FCC-3ECC-4493-8D1F-6957CD28520C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>
                <a:solidFill>
                  <a:prstClr val="black">
                    <a:tint val="75000"/>
                  </a:prstClr>
                </a:solidFill>
              </a:rPr>
              <a:t>Pemrograman Python: Percabangan dan Perulangan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5781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0B3B4-73C0-46CB-BDAD-9C4497E21032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>
                <a:solidFill>
                  <a:prstClr val="black">
                    <a:tint val="75000"/>
                  </a:prstClr>
                </a:solidFill>
              </a:rPr>
              <a:t>Pemrograman Python: Percabangan dan Perulangan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782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897" y="1451811"/>
            <a:ext cx="8814723" cy="4724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4897" y="6424196"/>
            <a:ext cx="1467440" cy="365125"/>
          </a:xfrm>
        </p:spPr>
        <p:txBody>
          <a:bodyPr/>
          <a:lstStyle/>
          <a:p>
            <a:fld id="{A9C26A72-7EE4-4C2E-AFB7-C3CA99A867B6}" type="datetime1">
              <a:rPr lang="id-ID" smtClean="0"/>
              <a:t>28/06/2019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23529"/>
            <a:ext cx="4475746" cy="365125"/>
          </a:xfrm>
        </p:spPr>
        <p:txBody>
          <a:bodyPr/>
          <a:lstStyle/>
          <a:p>
            <a:r>
              <a:rPr lang="nl-NL" smtClean="0"/>
              <a:t>Pemrograman Python: Percabangan dan Perulangan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93242" y="6249152"/>
            <a:ext cx="906378" cy="5445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829723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B33E-A0B5-4EBC-8FB4-811C63E32EED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>
                <a:solidFill>
                  <a:prstClr val="black">
                    <a:tint val="75000"/>
                  </a:prstClr>
                </a:solidFill>
              </a:rPr>
              <a:t>Pemrograman Python: Percabangan dan Perulangan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5875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97F36-9BB3-42E4-89FE-F924D8C1778A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>
                <a:solidFill>
                  <a:prstClr val="black">
                    <a:tint val="75000"/>
                  </a:prstClr>
                </a:solidFill>
              </a:rPr>
              <a:t>Pemrograman Python: Percabangan dan Perulangan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6547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35BD6-FC53-4EA1-94EC-599E027F8C1D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>
                <a:solidFill>
                  <a:prstClr val="black">
                    <a:tint val="75000"/>
                  </a:prstClr>
                </a:solidFill>
              </a:rPr>
              <a:t>Pemrograman Python: Percabangan dan Perulangan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4407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C1D7E-8B49-4C83-AB52-E656C5C9C8EC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>
                <a:solidFill>
                  <a:prstClr val="black">
                    <a:tint val="75000"/>
                  </a:prstClr>
                </a:solidFill>
              </a:rPr>
              <a:t>Pemrograman Python: Percabangan dan Perulangan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9434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533AB-6D60-4B2C-B27D-4C9A7E2A8C46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>
                <a:solidFill>
                  <a:prstClr val="black">
                    <a:tint val="75000"/>
                  </a:prstClr>
                </a:solidFill>
              </a:rPr>
              <a:t>Pemrograman Python: Percabangan dan Perulangan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0668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66159-FF7A-4FE5-8208-7B8643B09826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>
                <a:solidFill>
                  <a:prstClr val="black">
                    <a:tint val="75000"/>
                  </a:prstClr>
                </a:solidFill>
              </a:rPr>
              <a:t>Pemrograman Python: Percabangan dan Perulangan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8794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B0B6-2813-4BBC-8539-3B088953A3C3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>
                <a:solidFill>
                  <a:prstClr val="black">
                    <a:tint val="75000"/>
                  </a:prstClr>
                </a:solidFill>
              </a:rPr>
              <a:t>Pemrograman Python: Percabangan dan Perulangan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7894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936D6-7AC8-412B-A028-2F982B5E5ABE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>
                <a:solidFill>
                  <a:prstClr val="black">
                    <a:tint val="75000"/>
                  </a:prstClr>
                </a:solidFill>
              </a:rPr>
              <a:t>Pemrograman Python: Percabangan dan Perulangan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7272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D1111-65C3-41CF-AEBD-7E0B00F4242C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>
                <a:solidFill>
                  <a:prstClr val="black">
                    <a:tint val="75000"/>
                  </a:prstClr>
                </a:solidFill>
              </a:rPr>
              <a:t>Pemrograman Python: Percabangan dan Perulangan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5298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6C565-C0AD-4567-A8AC-161A52A12C38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>
                <a:solidFill>
                  <a:prstClr val="black">
                    <a:tint val="75000"/>
                  </a:prstClr>
                </a:solidFill>
              </a:rPr>
              <a:t>Pemrograman Python: Percabangan dan Perulangan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201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21843" y="2948156"/>
            <a:ext cx="6184483" cy="1315453"/>
          </a:xfrm>
          <a:noFill/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id-ID" dirty="0" smtClean="0"/>
              <a:t>Judul Section / Bagian Klik Disini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317581" y="2534653"/>
            <a:ext cx="6188745" cy="300078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80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 dirty="0" smtClean="0"/>
              <a:t>Bagian berapa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C529D-F9BA-4356-A5F6-1EA470A20A2F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Pemrograman Python: Percabangan dan Perulangan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19" y="2582779"/>
            <a:ext cx="1471628" cy="164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21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E6952-5E02-4556-A2BE-05881C2F87CC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>
                <a:solidFill>
                  <a:prstClr val="black">
                    <a:tint val="75000"/>
                  </a:prstClr>
                </a:solidFill>
              </a:rPr>
              <a:t>Pemrograman Python: Percabangan dan Perulangan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5641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CDE19-3C7A-40B7-A3FD-778F7886717B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>
                <a:solidFill>
                  <a:prstClr val="black">
                    <a:tint val="75000"/>
                  </a:prstClr>
                </a:solidFill>
              </a:rPr>
              <a:t>Pemrograman Python: Percabangan dan Perulangan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70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B0607-8F3A-4A12-B615-B4CDC9523DD3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>
                <a:solidFill>
                  <a:prstClr val="black">
                    <a:tint val="75000"/>
                  </a:prstClr>
                </a:solidFill>
              </a:rPr>
              <a:t>Pemrograman Python: Percabangan dan Perulangan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3873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B3FCF-1EC8-48B0-8201-D078A515D90B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>
                <a:solidFill>
                  <a:prstClr val="black">
                    <a:tint val="75000"/>
                  </a:prstClr>
                </a:solidFill>
              </a:rPr>
              <a:t>Pemrograman Python: Percabangan dan Perulangan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9023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169E0-F1CD-418E-ACFA-418AD28E6B28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>
                <a:solidFill>
                  <a:prstClr val="black">
                    <a:tint val="75000"/>
                  </a:prstClr>
                </a:solidFill>
              </a:rPr>
              <a:t>Pemrograman Python: Percabangan dan Perulangan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2503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F7042-B5C9-4737-BE2B-CDECE9966BF4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>
                <a:solidFill>
                  <a:prstClr val="black">
                    <a:tint val="75000"/>
                  </a:prstClr>
                </a:solidFill>
              </a:rPr>
              <a:t>Pemrograman Python: Percabangan dan Perulangan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086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4898" y="1427747"/>
            <a:ext cx="4329952" cy="4749216"/>
          </a:xfrm>
        </p:spPr>
        <p:txBody>
          <a:bodyPr anchor="ctr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427747"/>
            <a:ext cx="4378492" cy="4749216"/>
          </a:xfrm>
        </p:spPr>
        <p:txBody>
          <a:bodyPr anchor="ctr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AF954-76A6-4008-83AD-159933E7F077}" type="datetime1">
              <a:rPr lang="id-ID" smtClean="0"/>
              <a:t>28/06/2019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Pemrograman Python: Percabangan dan Perulangan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19929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nippet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1427747"/>
            <a:ext cx="3521242" cy="4749216"/>
          </a:xfrm>
        </p:spPr>
        <p:txBody>
          <a:bodyPr anchor="ctr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C71E-FA7D-4D40-AAAC-B5462EB9B005}" type="datetime1">
              <a:rPr lang="id-ID" smtClean="0"/>
              <a:t>28/06/2019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Pemrograman Python: Percabangan dan Perulangan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84898" y="1427747"/>
            <a:ext cx="5197228" cy="4749216"/>
          </a:xfrm>
          <a:ln>
            <a:solidFill>
              <a:schemeClr val="tx1"/>
            </a:solidFill>
            <a:prstDash val="lgDash"/>
          </a:ln>
        </p:spPr>
        <p:txBody>
          <a:bodyPr anchor="ctr">
            <a:normAutofit/>
          </a:bodyPr>
          <a:lstStyle>
            <a:lvl1pPr marL="88900" indent="0">
              <a:buNone/>
              <a:defRPr sz="11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37886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898" y="1427747"/>
            <a:ext cx="4313284" cy="84647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4898" y="2274219"/>
            <a:ext cx="4313284" cy="3915444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27747"/>
            <a:ext cx="4378492" cy="84647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274219"/>
            <a:ext cx="4378492" cy="3915444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1CA1A-B795-4224-A452-6718B49E0A27}" type="datetime1">
              <a:rPr lang="id-ID" smtClean="0"/>
              <a:t>28/06/2019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Pemrograman Python: Percabangan dan Perulangan</a:t>
            </a:r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652338" y="412469"/>
            <a:ext cx="7355304" cy="84280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048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B80B9-893F-4AAF-A6E6-DE326E8FBF78}" type="datetime1">
              <a:rPr lang="id-ID" smtClean="0"/>
              <a:t>28/06/2019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Pemrograman Python: Percabangan dan Perulangan</a:t>
            </a:r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37136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45716-CF2C-48CC-AB85-C9066C771E48}" type="datetime1">
              <a:rPr lang="id-ID" smtClean="0"/>
              <a:t>28/06/2019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Pemrograman Python: Percabangan dan Perulangan</a:t>
            </a:r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84897" y="1556084"/>
            <a:ext cx="8822577" cy="4122821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03094" y="412469"/>
            <a:ext cx="6304548" cy="842804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243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D518B-B22D-4751-A452-2A0D677D9D98}" type="datetime1">
              <a:rPr lang="id-ID" smtClean="0"/>
              <a:t>28/06/2019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62034" y="6420518"/>
            <a:ext cx="4475746" cy="365125"/>
          </a:xfrm>
        </p:spPr>
        <p:txBody>
          <a:bodyPr/>
          <a:lstStyle/>
          <a:p>
            <a:r>
              <a:rPr lang="nl-NL" smtClean="0"/>
              <a:t>Pemrograman Python: Percabangan dan Perulangan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93243" y="6420519"/>
            <a:ext cx="914400" cy="365125"/>
          </a:xfrm>
        </p:spPr>
        <p:txBody>
          <a:bodyPr/>
          <a:lstStyle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r="7281" b="22399"/>
          <a:stretch/>
        </p:blipFill>
        <p:spPr>
          <a:xfrm>
            <a:off x="508617" y="121182"/>
            <a:ext cx="363863" cy="343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62" y="113994"/>
            <a:ext cx="806818" cy="3506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" y="121182"/>
            <a:ext cx="333345" cy="343446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84897" y="585809"/>
            <a:ext cx="8822577" cy="5762353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3916279" y="45113"/>
            <a:ext cx="5091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90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900" baseline="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9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8859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34127" y="6420519"/>
            <a:ext cx="4475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NL" smtClean="0"/>
              <a:t>Pemrograman Python: Percabangan dan Perulangan</a:t>
            </a:r>
            <a:endParaRPr lang="id-ID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52338" y="412469"/>
            <a:ext cx="7355304" cy="842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897" y="1459832"/>
            <a:ext cx="8822745" cy="4708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4898" y="6420519"/>
            <a:ext cx="1467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72B279-7801-434B-B007-5275EC265E24}" type="datetime1">
              <a:rPr lang="id-ID" smtClean="0"/>
              <a:t>28/06/2019</a:t>
            </a:fld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93243" y="6241131"/>
            <a:ext cx="914400" cy="5445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r="7281" b="22399"/>
          <a:stretch/>
        </p:blipFill>
        <p:spPr>
          <a:xfrm>
            <a:off x="609056" y="87767"/>
            <a:ext cx="408826" cy="3858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0" y="554599"/>
            <a:ext cx="806818" cy="350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02" y="75067"/>
            <a:ext cx="385103" cy="396772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3916279" y="45113"/>
            <a:ext cx="5091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90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900" baseline="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9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211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3" r:id="rId5"/>
    <p:sldLayoutId id="2147483665" r:id="rId6"/>
    <p:sldLayoutId id="2147483666" r:id="rId7"/>
    <p:sldLayoutId id="2147483667" r:id="rId8"/>
    <p:sldLayoutId id="2147483672" r:id="rId9"/>
    <p:sldLayoutId id="2147483668" r:id="rId10"/>
    <p:sldLayoutId id="2147483669" r:id="rId11"/>
    <p:sldLayoutId id="2147483670" r:id="rId12"/>
    <p:sldLayoutId id="2147483671" r:id="rId13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A4C0C221-9C45-403E-9399-27764DBE11E2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r>
              <a:rPr lang="nl-NL" smtClean="0">
                <a:solidFill>
                  <a:prstClr val="black">
                    <a:tint val="75000"/>
                  </a:prstClr>
                </a:solidFill>
              </a:rPr>
              <a:t>Pemrograman Python: Percabangan dan Perulangan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806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C7C295E3-38FB-4F43-ABA9-EEE1609CEBD5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r>
              <a:rPr lang="nl-NL" smtClean="0">
                <a:solidFill>
                  <a:prstClr val="black">
                    <a:tint val="75000"/>
                  </a:prstClr>
                </a:solidFill>
              </a:rPr>
              <a:t>Pemrograman Python: Percabangan dan Perulangan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318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1CA5F2D1-C77B-4614-B681-5858C95840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8EA70F98-D6BF-44D5-864A-E8B8E6EA8A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32986" r="7380" b="34416"/>
          <a:stretch/>
        </p:blipFill>
        <p:spPr>
          <a:xfrm>
            <a:off x="157316" y="5913824"/>
            <a:ext cx="1796982" cy="7104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089B2762-C2F9-4BAC-B1EE-95539397A9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8" y="215576"/>
            <a:ext cx="658757" cy="686745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4B60F85D-D540-4735-B378-D7D9225FE7F3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34" name="Picture 33">
              <a:extLst>
                <a:ext uri="{FF2B5EF4-FFF2-40B4-BE49-F238E27FC236}">
                  <a16:creationId xmlns="" xmlns:a16="http://schemas.microsoft.com/office/drawing/2014/main" id="{2CE453EB-EDB4-49CF-90BE-4F74F5C3C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37" name="Title 1">
              <a:extLst>
                <a:ext uri="{FF2B5EF4-FFF2-40B4-BE49-F238E27FC236}">
                  <a16:creationId xmlns="" xmlns:a16="http://schemas.microsoft.com/office/drawing/2014/main" id="{73E0DBD7-B92C-4F4C-A59F-F8EF3A4C3876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="" xmlns:a16="http://schemas.microsoft.com/office/drawing/2014/main" id="{FE488684-4B91-45E0-AC48-E54C1020FB09}"/>
              </a:ext>
            </a:extLst>
          </p:cNvPr>
          <p:cNvSpPr txBox="1">
            <a:spLocks/>
          </p:cNvSpPr>
          <p:nvPr/>
        </p:nvSpPr>
        <p:spPr>
          <a:xfrm>
            <a:off x="288983" y="2206282"/>
            <a:ext cx="4457989" cy="2632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DIGITAL TALENT SCHOLARSHIP</a:t>
            </a:r>
          </a:p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2019</a:t>
            </a:r>
            <a:endParaRPr lang="en-US" sz="18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73" y="186982"/>
            <a:ext cx="666547" cy="68674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C646A-F43E-49FC-8DA3-5E8C4F3DC7DA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>
                <a:solidFill>
                  <a:prstClr val="black">
                    <a:tint val="75000"/>
                  </a:prstClr>
                </a:solidFill>
              </a:rPr>
              <a:t>Pemrograman Python: Percabangan dan Perulangan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296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Percabangan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A9B4C-1A73-4983-94EF-45F86FCBBCEE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nl-NL" smtClean="0"/>
              <a:t>Pemrograman Python: Percabangan dan Perulangan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10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389639"/>
            <a:ext cx="8814723" cy="766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ke-2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penggunaan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percabangan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kondisi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574276" y="2486168"/>
            <a:ext cx="2481617" cy="8575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Apakah</a:t>
            </a:r>
            <a:r>
              <a:rPr lang="en-US" b="1" dirty="0" smtClean="0"/>
              <a:t> 19 &gt; 18 ?</a:t>
            </a:r>
          </a:p>
          <a:p>
            <a:pPr algn="ctr"/>
            <a:r>
              <a:rPr lang="en-US" b="1" dirty="0" err="1" smtClean="0"/>
              <a:t>Jawab</a:t>
            </a:r>
            <a:r>
              <a:rPr lang="en-US" b="1" dirty="0" smtClean="0"/>
              <a:t>: TRUE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5377218" y="3634854"/>
            <a:ext cx="3534770" cy="9644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Karena</a:t>
            </a:r>
            <a:r>
              <a:rPr lang="en-US" b="1" dirty="0" smtClean="0"/>
              <a:t> TRUE, </a:t>
            </a:r>
            <a:r>
              <a:rPr lang="en-US" b="1" dirty="0" err="1" smtClean="0"/>
              <a:t>maka</a:t>
            </a:r>
            <a:r>
              <a:rPr lang="en-US" b="1" dirty="0" smtClean="0"/>
              <a:t> yang </a:t>
            </a:r>
            <a:r>
              <a:rPr lang="en-US" b="1" dirty="0" err="1" smtClean="0"/>
              <a:t>dijalankan</a:t>
            </a:r>
            <a:r>
              <a:rPr lang="en-US" b="1" dirty="0" smtClean="0"/>
              <a:t> </a:t>
            </a:r>
            <a:r>
              <a:rPr lang="en-US" b="1" dirty="0" err="1" smtClean="0"/>
              <a:t>adalah</a:t>
            </a:r>
            <a:r>
              <a:rPr lang="en-US" b="1" dirty="0" smtClean="0"/>
              <a:t> “you can enter” </a:t>
            </a:r>
            <a:r>
              <a:rPr lang="en-US" b="1" dirty="0" err="1" smtClean="0"/>
              <a:t>kemudian</a:t>
            </a:r>
            <a:r>
              <a:rPr lang="en-US" b="1" dirty="0" smtClean="0"/>
              <a:t> “move on”</a:t>
            </a:r>
            <a:endParaRPr lang="en-US" dirty="0"/>
          </a:p>
        </p:txBody>
      </p:sp>
      <p:pic>
        <p:nvPicPr>
          <p:cNvPr id="13" name="Google Shape;164;p35"/>
          <p:cNvPicPr preferRelativeResize="0"/>
          <p:nvPr/>
        </p:nvPicPr>
        <p:blipFill rotWithShape="1">
          <a:blip r:embed="rId3">
            <a:alphaModFix/>
          </a:blip>
          <a:srcRect l="5870" t="23687" r="62219" b="37474"/>
          <a:stretch/>
        </p:blipFill>
        <p:spPr>
          <a:xfrm>
            <a:off x="968990" y="2483894"/>
            <a:ext cx="3493828" cy="24565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traight Arrow Connector 10"/>
          <p:cNvCxnSpPr/>
          <p:nvPr/>
        </p:nvCxnSpPr>
        <p:spPr>
          <a:xfrm flipV="1">
            <a:off x="2756848" y="2975213"/>
            <a:ext cx="1542197" cy="27295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0800000">
            <a:off x="4449171" y="4012442"/>
            <a:ext cx="832513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Percabangan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11AB2-92A3-4DD7-B1C0-F62F46F4BEDE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nl-NL" smtClean="0"/>
              <a:t>Pemrograman Python: Percabangan dan Perulangan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11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389638"/>
            <a:ext cx="8814723" cy="1012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Percabangan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bisa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perintah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</a:rPr>
              <a:t>IF….. ELSE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….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Perintah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setelah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ELSE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dilakukan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kondisi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FALSE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ke-1: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788927" y="2540759"/>
            <a:ext cx="2481617" cy="8575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Apakah</a:t>
            </a:r>
            <a:r>
              <a:rPr lang="en-US" b="1" dirty="0" smtClean="0"/>
              <a:t> 17 &gt; 18 ?</a:t>
            </a:r>
          </a:p>
          <a:p>
            <a:pPr algn="ctr"/>
            <a:r>
              <a:rPr lang="en-US" b="1" dirty="0" err="1" smtClean="0"/>
              <a:t>Jawab</a:t>
            </a:r>
            <a:r>
              <a:rPr lang="en-US" b="1" dirty="0" smtClean="0"/>
              <a:t>: FALSE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5418161" y="4262651"/>
            <a:ext cx="3534770" cy="11691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Karena</a:t>
            </a:r>
            <a:r>
              <a:rPr lang="en-US" b="1" dirty="0" smtClean="0"/>
              <a:t> FALSE, </a:t>
            </a:r>
            <a:r>
              <a:rPr lang="en-US" b="1" dirty="0" err="1" smtClean="0"/>
              <a:t>maka</a:t>
            </a:r>
            <a:r>
              <a:rPr lang="en-US" b="1" dirty="0" smtClean="0"/>
              <a:t> yang </a:t>
            </a:r>
            <a:r>
              <a:rPr lang="en-US" b="1" dirty="0" err="1" smtClean="0"/>
              <a:t>dijalankan</a:t>
            </a:r>
            <a:r>
              <a:rPr lang="en-US" b="1" dirty="0" smtClean="0"/>
              <a:t> </a:t>
            </a:r>
            <a:r>
              <a:rPr lang="en-US" b="1" dirty="0" err="1" smtClean="0"/>
              <a:t>adalah</a:t>
            </a:r>
            <a:r>
              <a:rPr lang="en-US" b="1" dirty="0" smtClean="0"/>
              <a:t> “go see meat loaf” </a:t>
            </a:r>
            <a:r>
              <a:rPr lang="en-US" b="1" dirty="0" err="1" smtClean="0"/>
              <a:t>kemudian</a:t>
            </a:r>
            <a:r>
              <a:rPr lang="en-US" b="1" dirty="0" smtClean="0"/>
              <a:t> “move on”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rot="10800000">
            <a:off x="4421877" y="4804012"/>
            <a:ext cx="832513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204717" y="2470245"/>
            <a:ext cx="4312692" cy="3248166"/>
            <a:chOff x="204717" y="2470245"/>
            <a:chExt cx="4312692" cy="3248166"/>
          </a:xfrm>
        </p:grpSpPr>
        <p:pic>
          <p:nvPicPr>
            <p:cNvPr id="15" name="Google Shape;209;p44"/>
            <p:cNvPicPr preferRelativeResize="0"/>
            <p:nvPr/>
          </p:nvPicPr>
          <p:blipFill rotWithShape="1">
            <a:blip r:embed="rId3">
              <a:alphaModFix/>
            </a:blip>
            <a:srcRect l="5470" t="22116" r="58624" b="19423"/>
            <a:stretch/>
          </p:blipFill>
          <p:spPr>
            <a:xfrm>
              <a:off x="204717" y="2470245"/>
              <a:ext cx="4203510" cy="32481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Rectangle 15"/>
            <p:cNvSpPr/>
            <p:nvPr/>
          </p:nvSpPr>
          <p:spPr>
            <a:xfrm>
              <a:off x="3835021" y="2961564"/>
              <a:ext cx="682388" cy="6005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 flipV="1">
            <a:off x="2197290" y="3234519"/>
            <a:ext cx="3289110" cy="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Percabangan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B06D8-692B-4A40-86FA-AE65FDA27652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nl-NL" smtClean="0"/>
              <a:t>Pemrograman Python: Percabangan dan Perulangan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12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389638"/>
            <a:ext cx="8814723" cy="1012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Percabangan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bisa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perintah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</a:rPr>
              <a:t>IF….. ELSE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….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Perintah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setelah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ELSE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dilakukan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kondisi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FALSE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ke-2: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761632" y="2690884"/>
            <a:ext cx="2481617" cy="8575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Apakah</a:t>
            </a:r>
            <a:r>
              <a:rPr lang="en-US" b="1" dirty="0" smtClean="0"/>
              <a:t> 19 &gt; 18 ?</a:t>
            </a:r>
          </a:p>
          <a:p>
            <a:pPr algn="ctr"/>
            <a:r>
              <a:rPr lang="en-US" b="1" dirty="0" err="1" smtClean="0"/>
              <a:t>Jawab</a:t>
            </a:r>
            <a:r>
              <a:rPr lang="en-US" b="1" dirty="0" smtClean="0"/>
              <a:t>: TRUE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5404513" y="3812275"/>
            <a:ext cx="3534770" cy="11691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Karena</a:t>
            </a:r>
            <a:r>
              <a:rPr lang="en-US" b="1" dirty="0" smtClean="0"/>
              <a:t> TRUE, </a:t>
            </a:r>
            <a:r>
              <a:rPr lang="en-US" b="1" dirty="0" err="1" smtClean="0"/>
              <a:t>maka</a:t>
            </a:r>
            <a:r>
              <a:rPr lang="en-US" b="1" dirty="0" smtClean="0"/>
              <a:t> yang </a:t>
            </a:r>
            <a:r>
              <a:rPr lang="en-US" b="1" dirty="0" err="1" smtClean="0"/>
              <a:t>dijalankan</a:t>
            </a:r>
            <a:r>
              <a:rPr lang="en-US" b="1" dirty="0" smtClean="0"/>
              <a:t> </a:t>
            </a:r>
            <a:r>
              <a:rPr lang="en-US" b="1" dirty="0" err="1" smtClean="0"/>
              <a:t>adalah</a:t>
            </a:r>
            <a:r>
              <a:rPr lang="en-US" b="1" dirty="0" smtClean="0"/>
              <a:t> “you can enter” </a:t>
            </a:r>
            <a:r>
              <a:rPr lang="en-US" b="1" dirty="0" err="1" smtClean="0"/>
              <a:t>kemudian</a:t>
            </a:r>
            <a:r>
              <a:rPr lang="en-US" b="1" dirty="0" smtClean="0"/>
              <a:t> “move on”</a:t>
            </a:r>
            <a:endParaRPr lang="en-US" dirty="0"/>
          </a:p>
        </p:txBody>
      </p:sp>
      <p:pic>
        <p:nvPicPr>
          <p:cNvPr id="17" name="Google Shape;224;p47"/>
          <p:cNvPicPr preferRelativeResize="0"/>
          <p:nvPr/>
        </p:nvPicPr>
        <p:blipFill rotWithShape="1">
          <a:blip r:embed="rId3">
            <a:alphaModFix/>
          </a:blip>
          <a:srcRect l="6810" t="23599" r="59060" b="19508"/>
          <a:stretch/>
        </p:blipFill>
        <p:spPr>
          <a:xfrm>
            <a:off x="573206" y="2524835"/>
            <a:ext cx="3875965" cy="31389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traight Arrow Connector 10"/>
          <p:cNvCxnSpPr/>
          <p:nvPr/>
        </p:nvCxnSpPr>
        <p:spPr>
          <a:xfrm flipV="1">
            <a:off x="2292824" y="3193575"/>
            <a:ext cx="3289110" cy="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0800000">
            <a:off x="4339991" y="3889613"/>
            <a:ext cx="968988" cy="38213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Percabangan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83A36-91B1-4451-ADB3-4B9DBB7C0830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nl-NL" smtClean="0"/>
              <a:t>Pemrograman Python: Percabangan dan Perulangan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13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389638"/>
            <a:ext cx="8814723" cy="1012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Percabangan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bisa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perintah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</a:rPr>
              <a:t>IF….. ELSEIF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….</a:t>
            </a:r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</a:rPr>
              <a:t>ELSE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….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Perintah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ini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memberikan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lebih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1 (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satu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)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kondisi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diseleksi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ke-1: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527344" y="2320117"/>
            <a:ext cx="3302758" cy="10918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Apakah</a:t>
            </a:r>
            <a:r>
              <a:rPr lang="en-US" b="1" dirty="0" smtClean="0"/>
              <a:t> 18 &gt; 18 ?</a:t>
            </a:r>
          </a:p>
          <a:p>
            <a:pPr algn="ctr"/>
            <a:r>
              <a:rPr lang="en-US" b="1" dirty="0" err="1" smtClean="0"/>
              <a:t>Jawab</a:t>
            </a:r>
            <a:r>
              <a:rPr lang="en-US" b="1" dirty="0" smtClean="0"/>
              <a:t>: FALSE, </a:t>
            </a:r>
            <a:r>
              <a:rPr lang="en-US" b="1" dirty="0" err="1" smtClean="0"/>
              <a:t>maka</a:t>
            </a:r>
            <a:r>
              <a:rPr lang="en-US" b="1" dirty="0" smtClean="0"/>
              <a:t> </a:t>
            </a:r>
            <a:r>
              <a:rPr lang="en-US" b="1" dirty="0" err="1" smtClean="0"/>
              <a:t>seleksi</a:t>
            </a:r>
            <a:r>
              <a:rPr lang="en-US" b="1" dirty="0" smtClean="0"/>
              <a:t> </a:t>
            </a:r>
            <a:r>
              <a:rPr lang="en-US" b="1" dirty="0" err="1" smtClean="0"/>
              <a:t>kondisi</a:t>
            </a:r>
            <a:r>
              <a:rPr lang="en-US" b="1" dirty="0" smtClean="0"/>
              <a:t> </a:t>
            </a:r>
            <a:r>
              <a:rPr lang="en-US" b="1" dirty="0" err="1" smtClean="0"/>
              <a:t>pada</a:t>
            </a:r>
            <a:r>
              <a:rPr lang="en-US" b="1" dirty="0" smtClean="0"/>
              <a:t> ELSEIF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5227091" y="4699381"/>
            <a:ext cx="3534770" cy="11691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Karena</a:t>
            </a:r>
            <a:r>
              <a:rPr lang="en-US" b="1" dirty="0" smtClean="0"/>
              <a:t> TRUE, </a:t>
            </a:r>
            <a:r>
              <a:rPr lang="en-US" b="1" dirty="0" err="1" smtClean="0"/>
              <a:t>maka</a:t>
            </a:r>
            <a:r>
              <a:rPr lang="en-US" b="1" dirty="0" smtClean="0"/>
              <a:t> yang </a:t>
            </a:r>
            <a:r>
              <a:rPr lang="en-US" b="1" dirty="0" err="1" smtClean="0"/>
              <a:t>dijalankan</a:t>
            </a:r>
            <a:r>
              <a:rPr lang="en-US" b="1" dirty="0" smtClean="0"/>
              <a:t> </a:t>
            </a:r>
            <a:r>
              <a:rPr lang="en-US" b="1" dirty="0" err="1" smtClean="0"/>
              <a:t>adalah</a:t>
            </a:r>
            <a:r>
              <a:rPr lang="en-US" b="1" dirty="0" smtClean="0"/>
              <a:t> “go see Pink Floyd” </a:t>
            </a:r>
            <a:r>
              <a:rPr lang="en-US" b="1" dirty="0" err="1" smtClean="0"/>
              <a:t>kemudian</a:t>
            </a:r>
            <a:r>
              <a:rPr lang="en-US" b="1" dirty="0" smtClean="0"/>
              <a:t> “move on”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95783" y="2524840"/>
            <a:ext cx="3862318" cy="3848668"/>
            <a:chOff x="395783" y="2524840"/>
            <a:chExt cx="3862318" cy="3848668"/>
          </a:xfrm>
        </p:grpSpPr>
        <p:pic>
          <p:nvPicPr>
            <p:cNvPr id="13" name="Google Shape;259;p54"/>
            <p:cNvPicPr preferRelativeResize="0"/>
            <p:nvPr/>
          </p:nvPicPr>
          <p:blipFill rotWithShape="1">
            <a:blip r:embed="rId3">
              <a:alphaModFix/>
            </a:blip>
            <a:srcRect l="6462" t="20953" r="61241" b="22378"/>
            <a:stretch/>
          </p:blipFill>
          <p:spPr>
            <a:xfrm>
              <a:off x="395783" y="2524840"/>
              <a:ext cx="3766782" cy="38486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Rectangle 15"/>
            <p:cNvSpPr/>
            <p:nvPr/>
          </p:nvSpPr>
          <p:spPr>
            <a:xfrm>
              <a:off x="3630304" y="3725839"/>
              <a:ext cx="627797" cy="4503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 flipV="1">
            <a:off x="1624083" y="3016156"/>
            <a:ext cx="3821374" cy="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926608" y="4082956"/>
            <a:ext cx="3821374" cy="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5936778" y="3755409"/>
            <a:ext cx="2797791" cy="6255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Apakah</a:t>
            </a:r>
            <a:r>
              <a:rPr lang="en-US" b="1" dirty="0" smtClean="0"/>
              <a:t> 18 = 18 ?</a:t>
            </a:r>
          </a:p>
          <a:p>
            <a:pPr algn="ctr"/>
            <a:r>
              <a:rPr lang="en-US" b="1" dirty="0" err="1" smtClean="0"/>
              <a:t>Jawab</a:t>
            </a:r>
            <a:r>
              <a:rPr lang="en-US" b="1" dirty="0" smtClean="0"/>
              <a:t>: TRUE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rot="10800000">
            <a:off x="4135276" y="4667535"/>
            <a:ext cx="968988" cy="38213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Operator </a:t>
            </a:r>
            <a:r>
              <a:rPr lang="en-US" dirty="0" err="1" smtClean="0"/>
              <a:t>Logika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d-ID" dirty="0" smtClean="0"/>
              <a:t>Bagian </a:t>
            </a:r>
            <a:r>
              <a:rPr lang="en-US" dirty="0" smtClean="0"/>
              <a:t>3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61D00-25DF-44AB-BA45-A26DA0D169ED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Pemrograman Python: Percabangan dan Perulangan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14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2694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 </a:t>
            </a:r>
            <a:r>
              <a:rPr lang="en-US" dirty="0" err="1" smtClean="0"/>
              <a:t>Logika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E2D5-8C49-44E6-B8A3-E8FDEE5A4618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nl-NL" smtClean="0"/>
              <a:t>Pemrograman Python: Percabangan dan Perulangan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15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389638"/>
            <a:ext cx="8814723" cy="1012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Merupakan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operator yang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memberikan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hasil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Boolean (True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atau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False).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Berikut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tabel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</a:rPr>
              <a:t>operator </a:t>
            </a:r>
            <a:r>
              <a:rPr lang="en-US" sz="2000" b="1" dirty="0" err="1" smtClean="0">
                <a:solidFill>
                  <a:schemeClr val="bg2">
                    <a:lumMod val="25000"/>
                  </a:schemeClr>
                </a:solidFill>
              </a:rPr>
              <a:t>logika</a:t>
            </a:r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</a:rPr>
              <a:t> OR</a:t>
            </a:r>
          </a:p>
        </p:txBody>
      </p:sp>
      <p:pic>
        <p:nvPicPr>
          <p:cNvPr id="17" name="Google Shape;314;p65"/>
          <p:cNvPicPr preferRelativeResize="0"/>
          <p:nvPr/>
        </p:nvPicPr>
        <p:blipFill rotWithShape="1">
          <a:blip r:embed="rId3">
            <a:alphaModFix/>
          </a:blip>
          <a:srcRect l="12851" t="34394" r="40645" b="35653"/>
          <a:stretch/>
        </p:blipFill>
        <p:spPr>
          <a:xfrm>
            <a:off x="955344" y="2688608"/>
            <a:ext cx="6687402" cy="27977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 </a:t>
            </a:r>
            <a:r>
              <a:rPr lang="en-US" dirty="0" err="1" smtClean="0"/>
              <a:t>Logika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BE51D-E3B6-41CC-A8AA-747EA98D3FC3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nl-NL" smtClean="0"/>
              <a:t>Pemrograman Python: Percabangan dan Perulangan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16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389639"/>
            <a:ext cx="8814723" cy="971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Operator 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logika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OR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</p:txBody>
      </p:sp>
      <p:pic>
        <p:nvPicPr>
          <p:cNvPr id="8" name="Google Shape;319;p66"/>
          <p:cNvPicPr preferRelativeResize="0"/>
          <p:nvPr/>
        </p:nvPicPr>
        <p:blipFill rotWithShape="1">
          <a:blip r:embed="rId3">
            <a:alphaModFix/>
          </a:blip>
          <a:srcRect l="4151" t="29887" r="57172" b="35146"/>
          <a:stretch/>
        </p:blipFill>
        <p:spPr>
          <a:xfrm>
            <a:off x="188099" y="2388357"/>
            <a:ext cx="5052632" cy="30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ounded Rectangle 8"/>
          <p:cNvSpPr/>
          <p:nvPr/>
        </p:nvSpPr>
        <p:spPr>
          <a:xfrm>
            <a:off x="5295331" y="2142696"/>
            <a:ext cx="3616657" cy="10918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salah</a:t>
            </a:r>
            <a:r>
              <a:rPr lang="en-US" dirty="0" smtClean="0"/>
              <a:t> </a:t>
            </a:r>
            <a:r>
              <a:rPr lang="en-US" dirty="0" err="1" smtClean="0"/>
              <a:t>satu</a:t>
            </a:r>
            <a:r>
              <a:rPr lang="en-US" dirty="0" smtClean="0"/>
              <a:t> </a:t>
            </a:r>
            <a:r>
              <a:rPr lang="en-US" dirty="0" err="1" smtClean="0"/>
              <a:t>kondisi</a:t>
            </a:r>
            <a:r>
              <a:rPr lang="en-US" dirty="0" smtClean="0"/>
              <a:t> TRUE, </a:t>
            </a:r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menjalankan</a:t>
            </a:r>
            <a:r>
              <a:rPr lang="en-US" dirty="0" smtClean="0"/>
              <a:t> </a:t>
            </a:r>
            <a:r>
              <a:rPr lang="en-US" dirty="0" err="1" smtClean="0"/>
              <a:t>perintah</a:t>
            </a:r>
            <a:r>
              <a:rPr lang="en-US" dirty="0" smtClean="0"/>
              <a:t> </a:t>
            </a:r>
            <a:r>
              <a:rPr lang="en-US" dirty="0" err="1" smtClean="0"/>
              <a:t>sebelum</a:t>
            </a:r>
            <a:r>
              <a:rPr lang="en-US" dirty="0" smtClean="0"/>
              <a:t> ELSE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270311" y="3769055"/>
            <a:ext cx="3616657" cy="10918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kedua</a:t>
            </a:r>
            <a:r>
              <a:rPr lang="en-US" dirty="0" smtClean="0"/>
              <a:t> FALSE, </a:t>
            </a:r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menjalankan</a:t>
            </a:r>
            <a:r>
              <a:rPr lang="en-US" dirty="0" smtClean="0"/>
              <a:t> </a:t>
            </a:r>
            <a:r>
              <a:rPr lang="en-US" dirty="0" err="1" smtClean="0"/>
              <a:t>perintah</a:t>
            </a:r>
            <a:r>
              <a:rPr lang="en-US" dirty="0" smtClean="0"/>
              <a:t> </a:t>
            </a:r>
            <a:r>
              <a:rPr lang="en-US" dirty="0" err="1" smtClean="0"/>
              <a:t>setelah</a:t>
            </a:r>
            <a:r>
              <a:rPr lang="en-US" dirty="0" smtClean="0"/>
              <a:t> ELSE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263858" y="5531893"/>
            <a:ext cx="5099712" cy="67784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 program:</a:t>
            </a:r>
          </a:p>
          <a:p>
            <a:pPr algn="ctr"/>
            <a:r>
              <a:rPr lang="en-US" dirty="0" smtClean="0"/>
              <a:t>The Album was made in the 70’s or 90’s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rot="5400000">
            <a:off x="4114801" y="3145809"/>
            <a:ext cx="1201003" cy="58685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0800000" flipV="1">
            <a:off x="4258101" y="4640239"/>
            <a:ext cx="941696" cy="32754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 </a:t>
            </a:r>
            <a:r>
              <a:rPr lang="en-US" dirty="0" err="1" smtClean="0"/>
              <a:t>Logika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FE2D3-121E-47B1-BEBA-83B0CD831754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nl-NL" smtClean="0"/>
              <a:t>Pemrograman Python: Percabangan dan Perulangan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17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389639"/>
            <a:ext cx="8814723" cy="739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just">
              <a:spcBef>
                <a:spcPts val="1000"/>
              </a:spcBef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Berikut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tabel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</a:rPr>
              <a:t>operator </a:t>
            </a:r>
            <a:r>
              <a:rPr lang="en-US" sz="2000" b="1" dirty="0" err="1" smtClean="0">
                <a:solidFill>
                  <a:schemeClr val="bg2">
                    <a:lumMod val="25000"/>
                  </a:schemeClr>
                </a:solidFill>
              </a:rPr>
              <a:t>logika</a:t>
            </a:r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</a:rPr>
              <a:t> AND</a:t>
            </a:r>
          </a:p>
        </p:txBody>
      </p:sp>
      <p:pic>
        <p:nvPicPr>
          <p:cNvPr id="11" name="Google Shape;339;p70"/>
          <p:cNvPicPr preferRelativeResize="0"/>
          <p:nvPr/>
        </p:nvPicPr>
        <p:blipFill rotWithShape="1">
          <a:blip r:embed="rId3">
            <a:alphaModFix/>
          </a:blip>
          <a:srcRect l="15204" t="35630" r="37576" b="23984"/>
          <a:stretch/>
        </p:blipFill>
        <p:spPr>
          <a:xfrm>
            <a:off x="1351129" y="2210938"/>
            <a:ext cx="6127844" cy="29479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 </a:t>
            </a:r>
            <a:r>
              <a:rPr lang="en-US" dirty="0" err="1" smtClean="0"/>
              <a:t>Logika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BC9CB-47A5-47EA-AE46-D9C332192294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nl-NL" smtClean="0"/>
              <a:t>Pemrograman Python: Percabangan dan Perulangan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18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389639"/>
            <a:ext cx="8814723" cy="739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lvl="0" algn="just">
              <a:spcBef>
                <a:spcPts val="1000"/>
              </a:spcBef>
              <a:defRPr/>
            </a:pP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Operator 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logika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AND</a:t>
            </a:r>
          </a:p>
          <a:p>
            <a:pPr lvl="0" algn="just">
              <a:spcBef>
                <a:spcPts val="1000"/>
              </a:spcBef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</p:txBody>
      </p:sp>
      <p:pic>
        <p:nvPicPr>
          <p:cNvPr id="7" name="Google Shape;349;p72"/>
          <p:cNvPicPr preferRelativeResize="0"/>
          <p:nvPr/>
        </p:nvPicPr>
        <p:blipFill rotWithShape="1">
          <a:blip r:embed="rId3">
            <a:alphaModFix/>
          </a:blip>
          <a:srcRect l="4152" t="18923" r="56482" b="48715"/>
          <a:stretch/>
        </p:blipFill>
        <p:spPr>
          <a:xfrm>
            <a:off x="163776" y="2321598"/>
            <a:ext cx="4926406" cy="26598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ounded Rectangle 7"/>
          <p:cNvSpPr/>
          <p:nvPr/>
        </p:nvSpPr>
        <p:spPr>
          <a:xfrm>
            <a:off x="5213445" y="4435520"/>
            <a:ext cx="3616657" cy="10918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salah</a:t>
            </a:r>
            <a:r>
              <a:rPr lang="en-US" dirty="0" smtClean="0"/>
              <a:t> </a:t>
            </a:r>
            <a:r>
              <a:rPr lang="en-US" dirty="0" err="1" smtClean="0"/>
              <a:t>satu</a:t>
            </a:r>
            <a:r>
              <a:rPr lang="en-US" dirty="0" smtClean="0"/>
              <a:t> </a:t>
            </a:r>
            <a:r>
              <a:rPr lang="en-US" dirty="0" err="1" smtClean="0"/>
              <a:t>kondisi</a:t>
            </a:r>
            <a:r>
              <a:rPr lang="en-US" dirty="0" smtClean="0"/>
              <a:t> TRUE </a:t>
            </a:r>
            <a:r>
              <a:rPr lang="en-US" dirty="0" err="1" smtClean="0"/>
              <a:t>atau</a:t>
            </a:r>
            <a:r>
              <a:rPr lang="en-US" dirty="0" smtClean="0"/>
              <a:t> FALSE, </a:t>
            </a:r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keluar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program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394579" y="1926606"/>
            <a:ext cx="4383205" cy="10918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kedua</a:t>
            </a:r>
            <a:r>
              <a:rPr lang="en-US" dirty="0" smtClean="0"/>
              <a:t> </a:t>
            </a:r>
            <a:r>
              <a:rPr lang="en-US" dirty="0" err="1" smtClean="0"/>
              <a:t>kondisi</a:t>
            </a:r>
            <a:r>
              <a:rPr lang="en-US" dirty="0" smtClean="0"/>
              <a:t> TRUE, </a:t>
            </a:r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menjalankan</a:t>
            </a:r>
            <a:endParaRPr lang="en-US" dirty="0" smtClean="0"/>
          </a:p>
          <a:p>
            <a:pPr algn="ctr"/>
            <a:r>
              <a:rPr lang="en-US" dirty="0" smtClean="0"/>
              <a:t>print (“This album was made in the 80’s)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09433" y="4408227"/>
            <a:ext cx="3916907" cy="70968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446663" y="5677468"/>
            <a:ext cx="2183642" cy="4230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Output program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3" name="Up Arrow 12"/>
          <p:cNvSpPr/>
          <p:nvPr/>
        </p:nvSpPr>
        <p:spPr>
          <a:xfrm>
            <a:off x="2279177" y="5240741"/>
            <a:ext cx="423081" cy="49131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rot="10800000" flipV="1">
            <a:off x="5022376" y="3138984"/>
            <a:ext cx="1828800" cy="84616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Pemrograman Python :</a:t>
            </a:r>
            <a:br>
              <a:rPr lang="en-GB" smtClean="0"/>
            </a:br>
            <a:r>
              <a:rPr lang="en-GB" smtClean="0"/>
              <a:t>Perulangan</a:t>
            </a:r>
            <a:endParaRPr lang="id-ID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8919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dirty="0" smtClean="0"/>
              <a:t>Pemrograman </a:t>
            </a:r>
            <a:r>
              <a:rPr lang="en-US" dirty="0" smtClean="0"/>
              <a:t>Python :</a:t>
            </a:r>
            <a:br>
              <a:rPr lang="en-US" dirty="0" smtClean="0"/>
            </a:br>
            <a:r>
              <a:rPr lang="id-ID" dirty="0" smtClean="0"/>
              <a:t>Percabangan</a:t>
            </a:r>
            <a:endParaRPr lang="id-ID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417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 smtClean="0"/>
              <a:t>Fungsi</a:t>
            </a:r>
            <a:r>
              <a:rPr lang="en-US" dirty="0" smtClean="0"/>
              <a:t> Range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d-ID" dirty="0" smtClean="0"/>
              <a:t>Bagian </a:t>
            </a:r>
            <a:r>
              <a:rPr lang="en-US" dirty="0" smtClean="0"/>
              <a:t>1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2D5A2-A7BA-4530-AAFB-C8A0CB5DF873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Pemrograman Python: Percabangan dan Perulangan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20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938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Fungsi</a:t>
            </a:r>
            <a:r>
              <a:rPr lang="en-US" dirty="0" smtClean="0"/>
              <a:t> Range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32903-FE56-44D7-BC67-2FDE006F7904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Percabangan dan Perulangan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21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539767"/>
            <a:ext cx="8814723" cy="1517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u="sng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Fungsi</a:t>
            </a:r>
            <a:r>
              <a:rPr kumimoji="0" lang="en-US" sz="2000" i="0" u="sng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“</a:t>
            </a:r>
            <a:r>
              <a:rPr kumimoji="0" lang="en-US" sz="20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Range</a:t>
            </a:r>
            <a:r>
              <a:rPr kumimoji="0" lang="en-US" sz="2000" i="0" u="sng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”</a:t>
            </a:r>
            <a:endParaRPr kumimoji="0" lang="en-US" sz="2000" i="0" u="sng" strike="noStrike" kern="1200" cap="none" spc="0" normalizeH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baseline="0" dirty="0" err="1" smtClean="0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20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baseline="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menghasilkan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deret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angka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seperti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list)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sesuai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kondisi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batas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bawah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batas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atas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diberikan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Bentuk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Umumnya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  <a:endParaRPr kumimoji="0" lang="id-ID" sz="18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Google Shape;364;p75"/>
          <p:cNvPicPr preferRelativeResize="0"/>
          <p:nvPr/>
        </p:nvPicPr>
        <p:blipFill rotWithShape="1">
          <a:blip r:embed="rId3">
            <a:alphaModFix/>
          </a:blip>
          <a:srcRect l="25051" t="43018" r="54657" b="25062"/>
          <a:stretch/>
        </p:blipFill>
        <p:spPr>
          <a:xfrm>
            <a:off x="2511187" y="3398293"/>
            <a:ext cx="2852382" cy="24975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637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Fungsi</a:t>
            </a:r>
            <a:r>
              <a:rPr lang="en-US" dirty="0" smtClean="0"/>
              <a:t> Range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00E0F-3926-4878-9F5D-C2D4541F5F86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Percabangan dan Perulangan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22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539767"/>
            <a:ext cx="8814723" cy="985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u="sng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Fungsi</a:t>
            </a:r>
            <a:r>
              <a:rPr kumimoji="0" lang="en-US" sz="2000" i="0" u="sng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“</a:t>
            </a:r>
            <a:r>
              <a:rPr kumimoji="0" lang="en-US" sz="20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Range</a:t>
            </a:r>
            <a:r>
              <a:rPr kumimoji="0" lang="en-US" sz="2000" i="0" u="sng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”</a:t>
            </a:r>
            <a:endParaRPr kumimoji="0" lang="en-US" sz="2000" i="0" u="sng" strike="noStrike" kern="1200" cap="none" spc="0" normalizeH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baseline="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baseline="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  <a:endParaRPr kumimoji="0" lang="id-ID" sz="18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Google Shape;369;p76"/>
          <p:cNvPicPr preferRelativeResize="0"/>
          <p:nvPr/>
        </p:nvPicPr>
        <p:blipFill rotWithShape="1">
          <a:blip r:embed="rId3">
            <a:alphaModFix/>
          </a:blip>
          <a:srcRect l="27937" t="43040" r="55271" b="24419"/>
          <a:stretch/>
        </p:blipFill>
        <p:spPr>
          <a:xfrm>
            <a:off x="1009933" y="2906973"/>
            <a:ext cx="2347415" cy="2169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74;p77"/>
          <p:cNvPicPr preferRelativeResize="0"/>
          <p:nvPr/>
        </p:nvPicPr>
        <p:blipFill rotWithShape="1">
          <a:blip r:embed="rId4">
            <a:alphaModFix/>
          </a:blip>
          <a:srcRect l="26414" t="41555" r="46440" b="24715"/>
          <a:stretch/>
        </p:blipFill>
        <p:spPr>
          <a:xfrm>
            <a:off x="4694829" y="2811438"/>
            <a:ext cx="3084395" cy="221093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2224584" y="5377218"/>
            <a:ext cx="1201003" cy="6687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N-1 =</a:t>
            </a:r>
          </a:p>
          <a:p>
            <a:pPr algn="ctr"/>
            <a:r>
              <a:rPr lang="en-US" b="1" dirty="0" smtClean="0"/>
              <a:t>3-1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3141260" y="1926608"/>
            <a:ext cx="846161" cy="6687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2197290" y="4312693"/>
            <a:ext cx="409432" cy="55955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rot="10800000" flipV="1">
            <a:off x="2879680" y="2688611"/>
            <a:ext cx="682387" cy="272953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16200000" flipV="1">
            <a:off x="2313296" y="5029199"/>
            <a:ext cx="341194" cy="191069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169624" y="1942530"/>
            <a:ext cx="846161" cy="6687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</a:t>
            </a:r>
            <a:endParaRPr lang="en-US" b="1" dirty="0"/>
          </a:p>
        </p:txBody>
      </p:sp>
      <p:cxnSp>
        <p:nvCxnSpPr>
          <p:cNvPr id="21" name="Straight Arrow Connector 20"/>
          <p:cNvCxnSpPr/>
          <p:nvPr/>
        </p:nvCxnSpPr>
        <p:spPr>
          <a:xfrm rot="10800000" flipV="1">
            <a:off x="7096837" y="2715904"/>
            <a:ext cx="736979" cy="259308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570561" y="5324901"/>
            <a:ext cx="1201003" cy="6687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N-1 =</a:t>
            </a:r>
          </a:p>
          <a:p>
            <a:pPr algn="ctr"/>
            <a:r>
              <a:rPr lang="en-US" b="1" dirty="0" smtClean="0"/>
              <a:t>15-1</a:t>
            </a:r>
            <a:endParaRPr lang="en-US" b="1" dirty="0"/>
          </a:p>
        </p:txBody>
      </p:sp>
      <p:sp>
        <p:nvSpPr>
          <p:cNvPr id="23" name="Rectangle 22"/>
          <p:cNvSpPr/>
          <p:nvPr/>
        </p:nvSpPr>
        <p:spPr>
          <a:xfrm>
            <a:off x="7099111" y="4342263"/>
            <a:ext cx="502692" cy="55955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 rot="5400000" flipH="1" flipV="1">
            <a:off x="6762466" y="5097440"/>
            <a:ext cx="641445" cy="409432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6255224" y="2911523"/>
            <a:ext cx="502692" cy="55955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892723" y="4319517"/>
            <a:ext cx="502692" cy="55955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2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 smtClean="0"/>
              <a:t>Perulangan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FOR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d-ID" dirty="0" smtClean="0"/>
              <a:t>Bagian </a:t>
            </a:r>
            <a:r>
              <a:rPr lang="en-US" dirty="0" smtClean="0"/>
              <a:t>2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44397-3A01-429F-B552-F0C212908546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Pemrograman Python: Percabangan dan Perulangan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23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8724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399;p82"/>
          <p:cNvPicPr preferRelativeResize="0"/>
          <p:nvPr/>
        </p:nvPicPr>
        <p:blipFill rotWithShape="1">
          <a:blip r:embed="rId3">
            <a:alphaModFix/>
          </a:blip>
          <a:srcRect l="4152" t="21018" r="26532" b="23167"/>
          <a:stretch/>
        </p:blipFill>
        <p:spPr>
          <a:xfrm>
            <a:off x="672688" y="2634020"/>
            <a:ext cx="7652448" cy="331640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Perulangan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FOR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4014E-5A20-42DA-99C5-0D58E7325C9A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Percabangan dan Perulangan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24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430583"/>
            <a:ext cx="8814723" cy="1326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Bentuk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Umum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….. IN ….. 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akan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menganti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5 (lima)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kotak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berwarna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kotak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berwarna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putih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saja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kumimoji="0" lang="id-ID" sz="18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33516" y="4039737"/>
            <a:ext cx="259308" cy="31389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199563" y="5079242"/>
            <a:ext cx="259308" cy="31389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19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 smtClean="0"/>
              <a:t>Perulangan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dengan</a:t>
            </a:r>
            <a:r>
              <a:rPr lang="en-US" dirty="0" smtClean="0"/>
              <a:t> WHILE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d-ID" dirty="0" smtClean="0"/>
              <a:t>Bagian </a:t>
            </a:r>
            <a:r>
              <a:rPr lang="en-US" dirty="0" smtClean="0"/>
              <a:t>3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9BB90-5FA0-4012-B0A0-01B6AF839C9B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Pemrograman Python: Percabangan dan Perulangan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25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621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Perulangan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WHILE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48649-5074-4104-A0E0-2DD6328AE481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Percabangan dan Perulangan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26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539767"/>
            <a:ext cx="8814723" cy="985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Perulangan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WHILE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melakukan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perulangan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berdasarkan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kondisi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tertentu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kondisi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tersebut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harus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terpenuhi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kumimoji="0" lang="en-US" sz="2000" i="0" strike="noStrike" kern="1200" cap="none" spc="0" normalizeH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29475" t="41978" r="30980" b="25560"/>
          <a:stretch>
            <a:fillRect/>
          </a:stretch>
        </p:blipFill>
        <p:spPr bwMode="auto">
          <a:xfrm>
            <a:off x="491319" y="2470245"/>
            <a:ext cx="7658667" cy="3534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7785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088EDB95-D57D-43D6-839D-F21AFB3EFF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539FCA66-5646-4B0E-8DAB-6A9D8EC1C265}"/>
              </a:ext>
            </a:extLst>
          </p:cNvPr>
          <p:cNvGrpSpPr/>
          <p:nvPr/>
        </p:nvGrpSpPr>
        <p:grpSpPr>
          <a:xfrm>
            <a:off x="479456" y="3027641"/>
            <a:ext cx="2716277" cy="1073283"/>
            <a:chOff x="2206243" y="3959676"/>
            <a:chExt cx="2716277" cy="1073283"/>
          </a:xfrm>
        </p:grpSpPr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5C0680D9-1347-439D-B54E-62825519D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518056"/>
              <a:ext cx="187746" cy="1877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A4A983BD-FDF3-467D-B6FC-5262B2783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066816"/>
              <a:ext cx="187746" cy="18774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974C9ED1-F614-40B7-B987-364331AEA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292436"/>
              <a:ext cx="187746" cy="187746"/>
            </a:xfrm>
            <a:prstGeom prst="rect">
              <a:avLst/>
            </a:prstGeom>
          </p:spPr>
        </p:pic>
        <p:sp>
          <p:nvSpPr>
            <p:cNvPr id="10" name="Title 1">
              <a:extLst>
                <a:ext uri="{FF2B5EF4-FFF2-40B4-BE49-F238E27FC236}">
                  <a16:creationId xmlns="" xmlns:a16="http://schemas.microsoft.com/office/drawing/2014/main" id="{1D067117-5FDC-4612-B064-B663709B1833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3959676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1" name="Title 1">
              <a:extLst>
                <a:ext uri="{FF2B5EF4-FFF2-40B4-BE49-F238E27FC236}">
                  <a16:creationId xmlns="" xmlns:a16="http://schemas.microsoft.com/office/drawing/2014/main" id="{1836F539-354E-46E3-8616-C5F4B6531B84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187630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="" xmlns:a16="http://schemas.microsoft.com/office/drawing/2014/main" id="{01C47935-32DD-4412-BB89-98F47C0CF21E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422719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DTS_kominfo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CDCACA51-C325-4023-9C88-859ACDFAD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243" y="4743676"/>
              <a:ext cx="193040" cy="193040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="" xmlns:a16="http://schemas.microsoft.com/office/drawing/2014/main" id="{AB5299A3-9580-4C35-8ACF-51B39D383A60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654540"/>
              <a:ext cx="2498030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 Talent Scholarship 2019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5B4ECB2-1EA2-45BD-A1C4-83B0C6BDA2C2}"/>
              </a:ext>
            </a:extLst>
          </p:cNvPr>
          <p:cNvSpPr txBox="1">
            <a:spLocks/>
          </p:cNvSpPr>
          <p:nvPr/>
        </p:nvSpPr>
        <p:spPr>
          <a:xfrm>
            <a:off x="396745" y="1534458"/>
            <a:ext cx="1827720" cy="587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16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IKUTI KAMI</a:t>
            </a:r>
            <a:endParaRPr lang="en-US" sz="9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09ECE9BA-4A57-4C40-8543-79ADE3BA9D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28606" r="7380" b="32333"/>
          <a:stretch/>
        </p:blipFill>
        <p:spPr>
          <a:xfrm>
            <a:off x="314035" y="2050357"/>
            <a:ext cx="1827720" cy="8658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FE69A50C-EA9B-47A2-B1B3-8D385A77FE0F}"/>
              </a:ext>
            </a:extLst>
          </p:cNvPr>
          <p:cNvSpPr/>
          <p:nvPr/>
        </p:nvSpPr>
        <p:spPr>
          <a:xfrm>
            <a:off x="422449" y="4294918"/>
            <a:ext cx="55094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Pusat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Profesi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Sertifikasi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Badan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Penelitian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SDM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Kementerian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Komunikasi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Informatika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Jl. Medan Merdeka Barat No. 9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(Gd.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Belakang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Lt. 4 - 5)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Jakarta Pusat, 10110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AD8B2030-99C4-4505-9667-DE6CE4B6CE0B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21" name="Picture 20">
              <a:extLst>
                <a:ext uri="{FF2B5EF4-FFF2-40B4-BE49-F238E27FC236}">
                  <a16:creationId xmlns="" xmlns:a16="http://schemas.microsoft.com/office/drawing/2014/main" id="{9587EFBD-0C26-4194-996D-1BA694E97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22" name="Title 1">
              <a:extLst>
                <a:ext uri="{FF2B5EF4-FFF2-40B4-BE49-F238E27FC236}">
                  <a16:creationId xmlns="" xmlns:a16="http://schemas.microsoft.com/office/drawing/2014/main" id="{D2C9E095-20A3-45B6-B340-94169BBF4AC4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F7E21-FA52-4EC9-9D15-FC97DC138D58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>
                <a:solidFill>
                  <a:prstClr val="black">
                    <a:tint val="75000"/>
                  </a:prstClr>
                </a:solidFill>
              </a:rPr>
              <a:t>Pemrograman Python: Percabangan dan Perulangan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91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Operator </a:t>
            </a:r>
            <a:r>
              <a:rPr lang="en-US" dirty="0" err="1" smtClean="0"/>
              <a:t>Perbandingan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d-ID" dirty="0" smtClean="0"/>
              <a:t>Bagian 1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34652-6B20-4ACC-AF6F-C81313E84CCC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Pemrograman Python: Percabangan dan Perulangan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2694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 </a:t>
            </a:r>
            <a:r>
              <a:rPr lang="en-US" dirty="0" err="1" smtClean="0"/>
              <a:t>Perbandingan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3916E-BC8E-4224-8AEB-86F934CAB521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nl-NL" smtClean="0"/>
              <a:t>Pemrograman Python: Percabangan dan Perulangan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539766"/>
            <a:ext cx="8814723" cy="2459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1313" marR="0" lvl="0" indent="-287338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34000"/>
              <a:buFont typeface="Arial" pitchFamily="34" charset="0"/>
              <a:buChar char="•"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Operator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perbandingan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membandingkan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dua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bilangan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341313" marR="0" lvl="0" indent="-287338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34000"/>
              <a:buFont typeface="Arial" pitchFamily="34" charset="0"/>
              <a:buChar char="•"/>
              <a:tabLst/>
              <a:defRPr/>
            </a:pP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Operator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perbandingan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seperti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sama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(==),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tidak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sama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(!=),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lebih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besar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(&gt;),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lebih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besar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sama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(&gt;=),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lebih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kecil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(&lt;),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lebih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kecil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sama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(&lt;=)</a:t>
            </a:r>
          </a:p>
          <a:p>
            <a:pPr marL="341313" marR="0" lvl="0" indent="-287338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134000"/>
              <a:buFont typeface="Arial" pitchFamily="34" charset="0"/>
              <a:buChar char="•"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Operator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perbandingan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memberikan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hasil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berupa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tipe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boolean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(True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atau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 false)</a:t>
            </a:r>
            <a:endParaRPr kumimoji="0" lang="en-US" sz="2000" i="0" strike="noStrike" kern="1200" cap="none" spc="0" normalizeH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Google Shape;64;p15"/>
          <p:cNvPicPr preferRelativeResize="0"/>
          <p:nvPr/>
        </p:nvPicPr>
        <p:blipFill rotWithShape="1">
          <a:blip r:embed="rId3">
            <a:alphaModFix/>
          </a:blip>
          <a:srcRect l="28941" t="55870" r="51613" b="31371"/>
          <a:stretch/>
        </p:blipFill>
        <p:spPr>
          <a:xfrm>
            <a:off x="1542197" y="4012438"/>
            <a:ext cx="2060812" cy="64144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6032310" y="4053387"/>
            <a:ext cx="914400" cy="450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False</a:t>
            </a:r>
            <a:endParaRPr lang="en-US" b="1" dirty="0"/>
          </a:p>
        </p:txBody>
      </p:sp>
      <p:sp>
        <p:nvSpPr>
          <p:cNvPr id="11" name="Right Arrow 10"/>
          <p:cNvSpPr/>
          <p:nvPr/>
        </p:nvSpPr>
        <p:spPr>
          <a:xfrm>
            <a:off x="4053386" y="4189863"/>
            <a:ext cx="1610436" cy="2047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oogle Shape;69;p16"/>
          <p:cNvPicPr preferRelativeResize="0"/>
          <p:nvPr/>
        </p:nvPicPr>
        <p:blipFill rotWithShape="1">
          <a:blip r:embed="rId4">
            <a:alphaModFix/>
          </a:blip>
          <a:srcRect l="32476" t="55899" r="55663" b="30994"/>
          <a:stretch/>
        </p:blipFill>
        <p:spPr>
          <a:xfrm>
            <a:off x="1910692" y="4885900"/>
            <a:ext cx="1310185" cy="69603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ight Arrow 12"/>
          <p:cNvSpPr/>
          <p:nvPr/>
        </p:nvSpPr>
        <p:spPr>
          <a:xfrm>
            <a:off x="4082954" y="5147495"/>
            <a:ext cx="1610436" cy="2047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75528" y="4997358"/>
            <a:ext cx="914400" cy="450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True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 </a:t>
            </a:r>
            <a:r>
              <a:rPr lang="en-US" dirty="0" err="1" smtClean="0"/>
              <a:t>Perbandingan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07F6E-7C17-4E2A-A8A4-DA4CCEFE3944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nl-NL" smtClean="0"/>
              <a:t>Pemrograman Python: Percabangan dan Perulangan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539766"/>
            <a:ext cx="8814723" cy="575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operator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perbandingan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kumimoji="0" lang="id-ID" sz="18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Google Shape;74;p17"/>
          <p:cNvPicPr preferRelativeResize="0"/>
          <p:nvPr/>
        </p:nvPicPr>
        <p:blipFill rotWithShape="1">
          <a:blip r:embed="rId3">
            <a:alphaModFix/>
          </a:blip>
          <a:srcRect l="10582" t="30386" r="78324" b="47717"/>
          <a:stretch/>
        </p:blipFill>
        <p:spPr>
          <a:xfrm>
            <a:off x="286603" y="2333767"/>
            <a:ext cx="1132765" cy="1146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79;p18"/>
          <p:cNvPicPr preferRelativeResize="0"/>
          <p:nvPr/>
        </p:nvPicPr>
        <p:blipFill rotWithShape="1">
          <a:blip r:embed="rId4">
            <a:alphaModFix/>
          </a:blip>
          <a:srcRect l="11493" t="26283" r="78875" b="47353"/>
          <a:stretch/>
        </p:blipFill>
        <p:spPr>
          <a:xfrm>
            <a:off x="1815148" y="2265529"/>
            <a:ext cx="1310188" cy="1173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84;p19"/>
          <p:cNvPicPr preferRelativeResize="0"/>
          <p:nvPr/>
        </p:nvPicPr>
        <p:blipFill rotWithShape="1">
          <a:blip r:embed="rId5">
            <a:alphaModFix/>
          </a:blip>
          <a:srcRect l="11416" t="30070" r="78561" b="47821"/>
          <a:stretch/>
        </p:blipFill>
        <p:spPr>
          <a:xfrm>
            <a:off x="3575712" y="2402006"/>
            <a:ext cx="1064524" cy="1105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89;p20"/>
          <p:cNvPicPr preferRelativeResize="0"/>
          <p:nvPr/>
        </p:nvPicPr>
        <p:blipFill rotWithShape="1">
          <a:blip r:embed="rId6">
            <a:alphaModFix/>
          </a:blip>
          <a:srcRect l="11999" t="29084" r="79884" b="45923"/>
          <a:stretch/>
        </p:blipFill>
        <p:spPr>
          <a:xfrm>
            <a:off x="5268036" y="2442949"/>
            <a:ext cx="1201002" cy="1037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94;p21"/>
          <p:cNvPicPr preferRelativeResize="0"/>
          <p:nvPr/>
        </p:nvPicPr>
        <p:blipFill rotWithShape="1">
          <a:blip r:embed="rId7">
            <a:alphaModFix/>
          </a:blip>
          <a:srcRect l="12624" t="28612" r="79181" b="45226"/>
          <a:stretch/>
        </p:blipFill>
        <p:spPr>
          <a:xfrm>
            <a:off x="7383438" y="2442949"/>
            <a:ext cx="1132764" cy="109182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382137" y="4462820"/>
            <a:ext cx="914400" cy="450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True</a:t>
            </a:r>
            <a:endParaRPr lang="en-US" b="1" dirty="0"/>
          </a:p>
        </p:txBody>
      </p:sp>
      <p:sp>
        <p:nvSpPr>
          <p:cNvPr id="14" name="Rectangle 13"/>
          <p:cNvSpPr/>
          <p:nvPr/>
        </p:nvSpPr>
        <p:spPr>
          <a:xfrm>
            <a:off x="1940257" y="4492390"/>
            <a:ext cx="914400" cy="450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True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3714466" y="4478742"/>
            <a:ext cx="914400" cy="450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False</a:t>
            </a:r>
            <a:endParaRPr lang="en-US" b="1" dirty="0"/>
          </a:p>
        </p:txBody>
      </p:sp>
      <p:sp>
        <p:nvSpPr>
          <p:cNvPr id="16" name="Rectangle 15"/>
          <p:cNvSpPr/>
          <p:nvPr/>
        </p:nvSpPr>
        <p:spPr>
          <a:xfrm>
            <a:off x="5461379" y="4437799"/>
            <a:ext cx="914400" cy="450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True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7385713" y="4424151"/>
            <a:ext cx="914400" cy="450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True</a:t>
            </a:r>
            <a:endParaRPr lang="en-US" b="1" dirty="0"/>
          </a:p>
        </p:txBody>
      </p:sp>
      <p:sp>
        <p:nvSpPr>
          <p:cNvPr id="18" name="Down Arrow 17"/>
          <p:cNvSpPr/>
          <p:nvPr/>
        </p:nvSpPr>
        <p:spPr>
          <a:xfrm>
            <a:off x="709684" y="3575713"/>
            <a:ext cx="232012" cy="7369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2295099" y="3591635"/>
            <a:ext cx="232012" cy="7369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>
            <a:off x="3987422" y="3618931"/>
            <a:ext cx="232012" cy="7369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>
            <a:off x="5747982" y="3577988"/>
            <a:ext cx="232012" cy="7369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>
            <a:off x="7740555" y="3564340"/>
            <a:ext cx="232012" cy="7369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 </a:t>
            </a:r>
            <a:r>
              <a:rPr lang="en-US" dirty="0" err="1" smtClean="0"/>
              <a:t>Perbandingan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1B808-6A0C-4ABF-B642-CA7D298F8E31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nl-NL" smtClean="0"/>
              <a:t>Pemrograman Python: Percabangan dan Perulangan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539766"/>
            <a:ext cx="8814723" cy="5756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Operator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perbandingan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membandingkan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tipe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data string. </a:t>
            </a:r>
            <a:endParaRPr kumimoji="0" lang="id-ID" sz="18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3" name="Google Shape;99;p22"/>
          <p:cNvPicPr preferRelativeResize="0"/>
          <p:nvPr/>
        </p:nvPicPr>
        <p:blipFill rotWithShape="1">
          <a:blip r:embed="rId3">
            <a:alphaModFix/>
          </a:blip>
          <a:srcRect l="11825" t="26916" r="54278" b="33457"/>
          <a:stretch/>
        </p:blipFill>
        <p:spPr>
          <a:xfrm>
            <a:off x="2524835" y="2483891"/>
            <a:ext cx="3807726" cy="21017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 smtClean="0"/>
              <a:t>Percabangan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d-ID" dirty="0" smtClean="0"/>
              <a:t>Bagian </a:t>
            </a:r>
            <a:r>
              <a:rPr lang="en-US" dirty="0" smtClean="0"/>
              <a:t>2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BFEB2-C8E2-4FA4-A0A0-D0CEA459ACDC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Pemrograman Python: Percabangan dan Perulangan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7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2694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Percabangan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86B80-184A-493E-8DA9-0A4493F56D06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nl-NL" smtClean="0"/>
              <a:t>Pemrograman Python: Percabangan dan Perulangan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8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348694"/>
            <a:ext cx="8814723" cy="2349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percabangan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memasukkan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pernyataan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berbeda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memberikan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keluaran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berbeda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Bentuk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Umum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BENAR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….  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Jika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SALAH </a:t>
            </a: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maka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…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penulisan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percabangan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Python (</a:t>
            </a: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menggunakan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</a:t>
            </a:r>
            <a:r>
              <a:rPr kumimoji="0" lang="en-US" sz="2000" b="1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…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.) 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  <a:endParaRPr kumimoji="0" lang="id-ID" sz="18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Google Shape;139;p30"/>
          <p:cNvPicPr preferRelativeResize="0"/>
          <p:nvPr/>
        </p:nvPicPr>
        <p:blipFill rotWithShape="1">
          <a:blip r:embed="rId3">
            <a:alphaModFix/>
          </a:blip>
          <a:srcRect l="7018" t="32467" r="61777" b="36714"/>
          <a:stretch/>
        </p:blipFill>
        <p:spPr>
          <a:xfrm>
            <a:off x="4517409" y="3957851"/>
            <a:ext cx="2920621" cy="19516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ounded Rectangle 10"/>
          <p:cNvSpPr/>
          <p:nvPr/>
        </p:nvSpPr>
        <p:spPr>
          <a:xfrm>
            <a:off x="2429304" y="3971496"/>
            <a:ext cx="1201002" cy="4503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Kondis</a:t>
            </a:r>
            <a:r>
              <a:rPr lang="en-US" dirty="0" err="1" smtClean="0"/>
              <a:t>i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807725" y="4162565"/>
            <a:ext cx="736979" cy="1364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831307" y="3794078"/>
            <a:ext cx="887105" cy="66874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6484962" y="3946478"/>
            <a:ext cx="1840172" cy="4503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Titik</a:t>
            </a:r>
            <a:r>
              <a:rPr lang="en-US" b="1" dirty="0" smtClean="0"/>
              <a:t> </a:t>
            </a:r>
            <a:r>
              <a:rPr lang="en-US" b="1" dirty="0" err="1" smtClean="0"/>
              <a:t>dua</a:t>
            </a:r>
            <a:r>
              <a:rPr lang="en-US" b="1" dirty="0" smtClean="0"/>
              <a:t> (</a:t>
            </a:r>
            <a:r>
              <a:rPr lang="en-US" b="1" dirty="0" smtClean="0">
                <a:sym typeface="Wingdings" pitchFamily="2" charset="2"/>
              </a:rPr>
              <a:t>: )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rot="10800000">
            <a:off x="5882185" y="4203510"/>
            <a:ext cx="464024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423082" y="4587920"/>
            <a:ext cx="3209500" cy="5299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Akan</a:t>
            </a:r>
            <a:r>
              <a:rPr lang="en-US" b="1" dirty="0" smtClean="0"/>
              <a:t> </a:t>
            </a:r>
            <a:r>
              <a:rPr lang="en-US" b="1" dirty="0" err="1" smtClean="0"/>
              <a:t>dilakukan</a:t>
            </a:r>
            <a:r>
              <a:rPr lang="en-US" b="1" dirty="0" smtClean="0"/>
              <a:t> </a:t>
            </a:r>
            <a:r>
              <a:rPr lang="en-US" b="1" dirty="0" err="1" smtClean="0"/>
              <a:t>jika</a:t>
            </a:r>
            <a:r>
              <a:rPr lang="en-US" b="1" dirty="0" smtClean="0"/>
              <a:t> </a:t>
            </a:r>
            <a:r>
              <a:rPr lang="en-US" b="1" dirty="0" err="1" smtClean="0"/>
              <a:t>kondisi</a:t>
            </a:r>
            <a:r>
              <a:rPr lang="en-US" b="1" dirty="0" smtClean="0"/>
              <a:t> TRUE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66300" y="5340821"/>
            <a:ext cx="3209500" cy="5299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Akan</a:t>
            </a:r>
            <a:r>
              <a:rPr lang="en-US" b="1" dirty="0" smtClean="0"/>
              <a:t> </a:t>
            </a:r>
            <a:r>
              <a:rPr lang="en-US" b="1" dirty="0" err="1" smtClean="0"/>
              <a:t>dilakukan</a:t>
            </a:r>
            <a:r>
              <a:rPr lang="en-US" b="1" dirty="0" smtClean="0"/>
              <a:t> </a:t>
            </a:r>
            <a:r>
              <a:rPr lang="en-US" b="1" dirty="0" err="1" smtClean="0"/>
              <a:t>jika</a:t>
            </a:r>
            <a:r>
              <a:rPr lang="en-US" b="1" dirty="0" smtClean="0"/>
              <a:t> </a:t>
            </a:r>
            <a:r>
              <a:rPr lang="en-US" b="1" dirty="0" err="1" smtClean="0"/>
              <a:t>kondisi</a:t>
            </a:r>
            <a:r>
              <a:rPr lang="en-US" b="1" dirty="0" smtClean="0"/>
              <a:t> FALSE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3837295" y="4860876"/>
            <a:ext cx="736979" cy="1364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837295" y="5584207"/>
            <a:ext cx="736979" cy="1364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Percabangan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BAA8E-86C0-46AD-9684-8D82EB827FBE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nl-NL" smtClean="0"/>
              <a:t>Pemrograman Python: Percabangan dan Perulangan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9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416935"/>
            <a:ext cx="8814723" cy="766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ke-1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penggunaan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percabangan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kondisi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</p:txBody>
      </p:sp>
      <p:pic>
        <p:nvPicPr>
          <p:cNvPr id="7" name="Google Shape;159;p34"/>
          <p:cNvPicPr preferRelativeResize="0"/>
          <p:nvPr/>
        </p:nvPicPr>
        <p:blipFill rotWithShape="1">
          <a:blip r:embed="rId3">
            <a:alphaModFix/>
          </a:blip>
          <a:srcRect l="4267" t="18922" r="61525" b="33467"/>
          <a:stretch/>
        </p:blipFill>
        <p:spPr>
          <a:xfrm>
            <a:off x="1102344" y="2688610"/>
            <a:ext cx="3701667" cy="264766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ounded Rectangle 7"/>
          <p:cNvSpPr/>
          <p:nvPr/>
        </p:nvSpPr>
        <p:spPr>
          <a:xfrm>
            <a:off x="4792640" y="2786418"/>
            <a:ext cx="2481617" cy="8575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Apakah</a:t>
            </a:r>
            <a:r>
              <a:rPr lang="en-US" b="1" dirty="0" smtClean="0"/>
              <a:t> 17 &gt; 18 ?</a:t>
            </a:r>
          </a:p>
          <a:p>
            <a:pPr algn="ctr"/>
            <a:r>
              <a:rPr lang="en-US" b="1" dirty="0" err="1" smtClean="0"/>
              <a:t>Jawab</a:t>
            </a:r>
            <a:r>
              <a:rPr lang="en-US" b="1" dirty="0" smtClean="0"/>
              <a:t>: FALSE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084394" y="3220872"/>
            <a:ext cx="1542197" cy="27295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4781266" y="4631141"/>
            <a:ext cx="3844119" cy="732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Karena</a:t>
            </a:r>
            <a:r>
              <a:rPr lang="en-US" b="1" dirty="0" smtClean="0"/>
              <a:t> FALSE, </a:t>
            </a:r>
            <a:r>
              <a:rPr lang="en-US" b="1" dirty="0" err="1" smtClean="0"/>
              <a:t>maka</a:t>
            </a:r>
            <a:r>
              <a:rPr lang="en-US" b="1" dirty="0" smtClean="0"/>
              <a:t> </a:t>
            </a:r>
            <a:r>
              <a:rPr lang="en-US" b="1" dirty="0" err="1" smtClean="0"/>
              <a:t>pilihan</a:t>
            </a:r>
            <a:r>
              <a:rPr lang="en-US" b="1" dirty="0" smtClean="0"/>
              <a:t> “move on” yang </a:t>
            </a:r>
            <a:r>
              <a:rPr lang="en-US" b="1" dirty="0" err="1" smtClean="0"/>
              <a:t>dikerjakan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rot="10800000">
            <a:off x="3780431" y="4967785"/>
            <a:ext cx="832513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Product Sans"/>
        <a:ea typeface=""/>
        <a:cs typeface=""/>
      </a:majorFont>
      <a:minorFont>
        <a:latin typeface="Product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3338</TotalTime>
  <Words>2194</Words>
  <Application>Microsoft Office PowerPoint</Application>
  <PresentationFormat>On-screen Show (4:3)</PresentationFormat>
  <Paragraphs>465</Paragraphs>
  <Slides>27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Arial</vt:lpstr>
      <vt:lpstr>Calibri</vt:lpstr>
      <vt:lpstr>Calibri Light</vt:lpstr>
      <vt:lpstr>Courier New</vt:lpstr>
      <vt:lpstr>HP Simplified</vt:lpstr>
      <vt:lpstr>Product Sans</vt:lpstr>
      <vt:lpstr>Segoe UI Light</vt:lpstr>
      <vt:lpstr>Wingdings</vt:lpstr>
      <vt:lpstr>Office Theme</vt:lpstr>
      <vt:lpstr>1_Office Theme</vt:lpstr>
      <vt:lpstr>2_Office Theme</vt:lpstr>
      <vt:lpstr>PowerPoint Presentation</vt:lpstr>
      <vt:lpstr>Pemrograman Python : Percabangan</vt:lpstr>
      <vt:lpstr>Operator Perbandingan</vt:lpstr>
      <vt:lpstr>Operator Perbandingan</vt:lpstr>
      <vt:lpstr>Operator Perbandingan</vt:lpstr>
      <vt:lpstr>Operator Perbandingan</vt:lpstr>
      <vt:lpstr>Percabangan</vt:lpstr>
      <vt:lpstr>Percabangan</vt:lpstr>
      <vt:lpstr>Percabangan</vt:lpstr>
      <vt:lpstr>Percabangan</vt:lpstr>
      <vt:lpstr>Percabangan</vt:lpstr>
      <vt:lpstr>Percabangan</vt:lpstr>
      <vt:lpstr>Percabangan</vt:lpstr>
      <vt:lpstr>Operator Logika</vt:lpstr>
      <vt:lpstr>Operator Logika</vt:lpstr>
      <vt:lpstr>Operator Logika</vt:lpstr>
      <vt:lpstr>Operator Logika</vt:lpstr>
      <vt:lpstr>Operator Logika</vt:lpstr>
      <vt:lpstr>Pemrograman Python : Perulangan</vt:lpstr>
      <vt:lpstr>Fungsi Range</vt:lpstr>
      <vt:lpstr>Fungsi Range</vt:lpstr>
      <vt:lpstr>Fungsi Range</vt:lpstr>
      <vt:lpstr>Perulangan dengan FOR</vt:lpstr>
      <vt:lpstr>Perulangan dengan FOR</vt:lpstr>
      <vt:lpstr>Perulangan dengan WHILE</vt:lpstr>
      <vt:lpstr>Perulangan dengan WHILE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ASUS</cp:lastModifiedBy>
  <cp:revision>508</cp:revision>
  <dcterms:created xsi:type="dcterms:W3CDTF">2019-04-17T03:34:48Z</dcterms:created>
  <dcterms:modified xsi:type="dcterms:W3CDTF">2019-06-28T14:03:04Z</dcterms:modified>
</cp:coreProperties>
</file>